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67" r:id="rId3"/>
    <p:sldId id="263" r:id="rId4"/>
    <p:sldId id="268" r:id="rId5"/>
    <p:sldId id="259" r:id="rId6"/>
    <p:sldId id="282" r:id="rId7"/>
    <p:sldId id="270" r:id="rId8"/>
    <p:sldId id="261" r:id="rId9"/>
    <p:sldId id="269" r:id="rId10"/>
    <p:sldId id="271" r:id="rId11"/>
    <p:sldId id="272" r:id="rId12"/>
    <p:sldId id="273" r:id="rId13"/>
    <p:sldId id="274" r:id="rId14"/>
    <p:sldId id="275" r:id="rId15"/>
    <p:sldId id="276" r:id="rId16"/>
    <p:sldId id="278" r:id="rId17"/>
    <p:sldId id="277" r:id="rId18"/>
    <p:sldId id="280" r:id="rId19"/>
    <p:sldId id="281" r:id="rId2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9" autoAdjust="0"/>
  </p:normalViewPr>
  <p:slideViewPr>
    <p:cSldViewPr snapToGrid="0">
      <p:cViewPr varScale="1">
        <p:scale>
          <a:sx n="83" d="100"/>
          <a:sy n="83" d="100"/>
        </p:scale>
        <p:origin x="68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A9D8B-BA18-4F9B-A459-824DE6B6F2FC}" type="datetimeFigureOut">
              <a:rPr lang="ko-KR" altLang="en-US" smtClean="0"/>
              <a:t>2021-05-24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FFEE9-C111-43F7-A6C4-4B33688E9CDD}" type="slidenum">
              <a:rPr lang="ko-KR" altLang="en-US" smtClean="0"/>
              <a:t>‹#›</a:t>
            </a:fld>
            <a:endParaRPr lang="ko-KR" altLang="en-US"/>
          </a:p>
        </p:txBody>
      </p:sp>
    </p:spTree>
    <p:extLst>
      <p:ext uri="{BB962C8B-B14F-4D97-AF65-F5344CB8AC3E}">
        <p14:creationId xmlns:p14="http://schemas.microsoft.com/office/powerpoint/2010/main" val="320106546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58DD870-4FF4-434B-960F-9D3D22E9952D}" type="slidenum">
              <a:rPr lang="ko-KR" altLang="en-US" smtClean="0"/>
              <a:t>5</a:t>
            </a:fld>
            <a:endParaRPr lang="ko-KR" altLang="en-US"/>
          </a:p>
        </p:txBody>
      </p:sp>
    </p:spTree>
    <p:extLst>
      <p:ext uri="{BB962C8B-B14F-4D97-AF65-F5344CB8AC3E}">
        <p14:creationId xmlns:p14="http://schemas.microsoft.com/office/powerpoint/2010/main" val="216623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58DD870-4FF4-434B-960F-9D3D22E9952D}" type="slidenum">
              <a:rPr lang="ko-KR" altLang="en-US" smtClean="0"/>
              <a:t>6</a:t>
            </a:fld>
            <a:endParaRPr lang="ko-KR" altLang="en-US"/>
          </a:p>
        </p:txBody>
      </p:sp>
    </p:spTree>
    <p:extLst>
      <p:ext uri="{BB962C8B-B14F-4D97-AF65-F5344CB8AC3E}">
        <p14:creationId xmlns:p14="http://schemas.microsoft.com/office/powerpoint/2010/main" val="3588337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mtClean="0"/>
              <a:t>Raw</a:t>
            </a:r>
            <a:r>
              <a:rPr lang="ko-KR" altLang="en-US" smtClean="0"/>
              <a:t>데이터는 매우 희소하고</a:t>
            </a:r>
            <a:r>
              <a:rPr lang="en-US" altLang="ko-KR" smtClean="0"/>
              <a:t>, </a:t>
            </a:r>
            <a:r>
              <a:rPr lang="ko-KR" altLang="en-US" smtClean="0"/>
              <a:t>고차원이며 범주형 연속형 변수가 섞여 있고</a:t>
            </a:r>
            <a:r>
              <a:rPr lang="en-US" altLang="ko-KR" smtClean="0"/>
              <a:t>, </a:t>
            </a:r>
            <a:r>
              <a:rPr lang="ko-KR" altLang="en-US" smtClean="0"/>
              <a:t>일종의 </a:t>
            </a:r>
            <a:r>
              <a:rPr lang="en-US" altLang="ko-KR" smtClean="0"/>
              <a:t>field</a:t>
            </a:r>
            <a:r>
              <a:rPr lang="ko-KR" altLang="en-US" smtClean="0"/>
              <a:t>로 그룹화되어 있다는 특징을 지닌다</a:t>
            </a:r>
            <a:r>
              <a:rPr lang="en-US" altLang="ko-KR" smtClean="0"/>
              <a:t>. </a:t>
            </a:r>
            <a:r>
              <a:rPr lang="ko-KR" altLang="en-US" smtClean="0"/>
              <a:t>따라서 </a:t>
            </a:r>
            <a:r>
              <a:rPr lang="en-US" altLang="ko-KR" smtClean="0"/>
              <a:t>embedding layer</a:t>
            </a:r>
            <a:r>
              <a:rPr lang="ko-KR" altLang="en-US" smtClean="0"/>
              <a:t>로 이러한 정보를 압축하여 저차워의 </a:t>
            </a:r>
            <a:r>
              <a:rPr lang="en-US" altLang="ko-KR" smtClean="0"/>
              <a:t>dense</a:t>
            </a:r>
            <a:r>
              <a:rPr lang="ko-KR" altLang="en-US" smtClean="0"/>
              <a:t>한 실수 벡터를 만들어서 </a:t>
            </a:r>
            <a:r>
              <a:rPr lang="en-US" altLang="ko-KR" smtClean="0"/>
              <a:t>input</a:t>
            </a:r>
            <a:r>
              <a:rPr lang="ko-KR" altLang="en-US" smtClean="0"/>
              <a:t>을 재가공할 필요가 있다</a:t>
            </a:r>
            <a:r>
              <a:rPr lang="en-US" altLang="ko-KR" smtClean="0"/>
              <a:t>. </a:t>
            </a:r>
          </a:p>
          <a:p>
            <a:r>
              <a:rPr lang="en-US" altLang="ko-KR" smtClean="0"/>
              <a:t>Fm</a:t>
            </a:r>
            <a:r>
              <a:rPr lang="ko-KR" altLang="en-US" baseline="0" smtClean="0"/>
              <a:t>모델에서 </a:t>
            </a:r>
            <a:r>
              <a:rPr lang="en-US" altLang="ko-KR" baseline="0" smtClean="0"/>
              <a:t>latent </a:t>
            </a:r>
            <a:r>
              <a:rPr lang="ko-KR" altLang="en-US" baseline="0" smtClean="0"/>
              <a:t>벡터로 기능했던 </a:t>
            </a:r>
            <a:r>
              <a:rPr lang="en-US" altLang="ko-KR" baseline="0" smtClean="0"/>
              <a:t>V</a:t>
            </a:r>
            <a:r>
              <a:rPr lang="ko-KR" altLang="en-US" baseline="0" smtClean="0"/>
              <a:t>는 본 요소에서는 </a:t>
            </a:r>
            <a:r>
              <a:rPr lang="en-US" altLang="ko-KR" baseline="0" smtClean="0"/>
              <a:t>input field</a:t>
            </a:r>
            <a:r>
              <a:rPr lang="ko-KR" altLang="en-US" baseline="0" smtClean="0"/>
              <a:t>벡터를 </a:t>
            </a:r>
            <a:r>
              <a:rPr lang="en-US" altLang="ko-KR" baseline="0" smtClean="0"/>
              <a:t>emedding</a:t>
            </a:r>
            <a:r>
              <a:rPr lang="ko-KR" altLang="en-US" baseline="0" smtClean="0"/>
              <a:t>벡터로 압축하기 위해 사용되고 학습되는 네트워크 </a:t>
            </a:r>
            <a:r>
              <a:rPr lang="en-US" altLang="ko-KR" baseline="0" smtClean="0"/>
              <a:t>weight</a:t>
            </a:r>
            <a:r>
              <a:rPr lang="ko-KR" altLang="en-US" baseline="0" smtClean="0"/>
              <a:t>가 된다는 것이다</a:t>
            </a:r>
            <a:r>
              <a:rPr lang="en-US" altLang="ko-KR" baseline="0" smtClean="0"/>
              <a:t>. </a:t>
            </a:r>
            <a:endParaRPr lang="ko-KR" altLang="en-US"/>
          </a:p>
        </p:txBody>
      </p:sp>
      <p:sp>
        <p:nvSpPr>
          <p:cNvPr id="4" name="슬라이드 번호 개체 틀 3"/>
          <p:cNvSpPr>
            <a:spLocks noGrp="1"/>
          </p:cNvSpPr>
          <p:nvPr>
            <p:ph type="sldNum" sz="quarter" idx="10"/>
          </p:nvPr>
        </p:nvSpPr>
        <p:spPr/>
        <p:txBody>
          <a:bodyPr/>
          <a:lstStyle/>
          <a:p>
            <a:fld id="{46CFFEE9-C111-43F7-A6C4-4B33688E9CDD}" type="slidenum">
              <a:rPr lang="ko-KR" altLang="en-US" smtClean="0"/>
              <a:t>17</a:t>
            </a:fld>
            <a:endParaRPr lang="ko-KR" altLang="en-US"/>
          </a:p>
        </p:txBody>
      </p:sp>
    </p:spTree>
    <p:extLst>
      <p:ext uri="{BB962C8B-B14F-4D97-AF65-F5344CB8AC3E}">
        <p14:creationId xmlns:p14="http://schemas.microsoft.com/office/powerpoint/2010/main" val="2017896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244183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946438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2655752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제목 1 &gt;///'&gt;">
    <p:spTree>
      <p:nvGrpSpPr>
        <p:cNvPr id="1" name=""/>
        <p:cNvGrpSpPr/>
        <p:nvPr/>
      </p:nvGrpSpPr>
      <p:grpSpPr>
        <a:xfrm>
          <a:off x="0" y="0"/>
          <a:ext cx="0" cy="0"/>
          <a:chOff x="0" y="0"/>
          <a:chExt cx="0" cy="0"/>
        </a:xfrm>
      </p:grpSpPr>
      <p:sp>
        <p:nvSpPr>
          <p:cNvPr id="2" name="제목 1"/>
          <p:cNvSpPr>
            <a:spLocks noGrp="1"/>
          </p:cNvSpPr>
          <p:nvPr>
            <p:ph type="ctrTitle" hasCustomPrompt="1"/>
          </p:nvPr>
        </p:nvSpPr>
        <p:spPr>
          <a:xfrm>
            <a:off x="529442" y="2503488"/>
            <a:ext cx="9144000" cy="2387600"/>
          </a:xfrm>
        </p:spPr>
        <p:txBody>
          <a:bodyPr anchor="b">
            <a:normAutofit/>
          </a:bodyPr>
          <a:lstStyle>
            <a:lvl1pPr algn="l">
              <a:defRPr sz="4800" baseline="0">
                <a:latin typeface="나눔고딕 ExtraBold" panose="020D0904000000000000" pitchFamily="50" charset="-127"/>
                <a:ea typeface="나눔고딕 ExtraBold" panose="020D0904000000000000" pitchFamily="50" charset="-127"/>
              </a:defRPr>
            </a:lvl1pPr>
          </a:lstStyle>
          <a:p>
            <a:r>
              <a:rPr lang="ko-KR" altLang="en-US" dirty="0" smtClean="0"/>
              <a:t>여기에 </a:t>
            </a:r>
            <a:r>
              <a:rPr lang="en-US" altLang="ko-KR" dirty="0" smtClean="0"/>
              <a:t>PPT</a:t>
            </a:r>
            <a:r>
              <a:rPr lang="ko-KR" altLang="en-US" dirty="0" smtClean="0"/>
              <a:t>의 제목을</a:t>
            </a:r>
            <a:r>
              <a:rPr lang="en-US" altLang="ko-KR" dirty="0" smtClean="0"/>
              <a:t/>
            </a:r>
            <a:br>
              <a:rPr lang="en-US" altLang="ko-KR" dirty="0" smtClean="0"/>
            </a:br>
            <a:r>
              <a:rPr lang="ko-KR" altLang="en-US" dirty="0" smtClean="0"/>
              <a:t>입력하세요 </a:t>
            </a:r>
            <a:r>
              <a:rPr lang="en-US" altLang="ko-KR" dirty="0" smtClean="0"/>
              <a:t>–O-</a:t>
            </a:r>
            <a:endParaRPr lang="en-US" dirty="0"/>
          </a:p>
        </p:txBody>
      </p:sp>
      <p:sp>
        <p:nvSpPr>
          <p:cNvPr id="3" name="부제목 2"/>
          <p:cNvSpPr>
            <a:spLocks noGrp="1"/>
          </p:cNvSpPr>
          <p:nvPr>
            <p:ph type="subTitle" idx="1" hasCustomPrompt="1"/>
          </p:nvPr>
        </p:nvSpPr>
        <p:spPr>
          <a:xfrm>
            <a:off x="529442" y="5065713"/>
            <a:ext cx="9144000" cy="943201"/>
          </a:xfrm>
        </p:spPr>
        <p:txBody>
          <a:bodyPr>
            <a:normAutofit/>
          </a:bodyPr>
          <a:lstStyle>
            <a:lvl1pPr marL="0" indent="0" algn="l">
              <a:buNone/>
              <a:defRPr sz="1400">
                <a:latin typeface="나눔고딕" panose="020D0604000000000000" pitchFamily="50" charset="-127"/>
                <a:ea typeface="나눔고딕" panose="020D0604000000000000"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smtClean="0"/>
              <a:t>아직 무슨 부제목을 적을지 못 정했다면</a:t>
            </a:r>
            <a:r>
              <a:rPr lang="en-US" altLang="ko-KR" dirty="0" smtClean="0"/>
              <a:t>, </a:t>
            </a:r>
            <a:r>
              <a:rPr lang="ko-KR" altLang="en-US" dirty="0" smtClean="0"/>
              <a:t>비워두셔도 됩니다</a:t>
            </a:r>
            <a:r>
              <a:rPr lang="en-US" altLang="ko-KR" dirty="0" smtClean="0"/>
              <a:t>. &gt;///’&gt;</a:t>
            </a:r>
            <a:endParaRPr lang="en-US" dirty="0"/>
          </a:p>
        </p:txBody>
      </p:sp>
      <p:cxnSp>
        <p:nvCxnSpPr>
          <p:cNvPr id="10" name="직선 연결선 9"/>
          <p:cNvCxnSpPr/>
          <p:nvPr userDrawn="1"/>
        </p:nvCxnSpPr>
        <p:spPr>
          <a:xfrm flipV="1">
            <a:off x="639104" y="941193"/>
            <a:ext cx="358423" cy="324086"/>
          </a:xfrm>
          <a:prstGeom prst="line">
            <a:avLst/>
          </a:prstGeom>
          <a:ln w="12700"/>
        </p:spPr>
        <p:style>
          <a:lnRef idx="1">
            <a:schemeClr val="dk1"/>
          </a:lnRef>
          <a:fillRef idx="0">
            <a:schemeClr val="dk1"/>
          </a:fillRef>
          <a:effectRef idx="0">
            <a:schemeClr val="dk1"/>
          </a:effectRef>
          <a:fontRef idx="minor">
            <a:schemeClr val="tx1"/>
          </a:fontRef>
        </p:style>
      </p:cxnSp>
      <p:sp>
        <p:nvSpPr>
          <p:cNvPr id="16" name="텍스트 개체 틀 15"/>
          <p:cNvSpPr>
            <a:spLocks noGrp="1"/>
          </p:cNvSpPr>
          <p:nvPr>
            <p:ph type="body" sz="quarter" idx="10" hasCustomPrompt="1"/>
          </p:nvPr>
        </p:nvSpPr>
        <p:spPr>
          <a:xfrm>
            <a:off x="529442" y="566240"/>
            <a:ext cx="3692525" cy="288783"/>
          </a:xfrm>
        </p:spPr>
        <p:txBody>
          <a:bodyPr>
            <a:noAutofit/>
          </a:bodyPr>
          <a:lstStyle>
            <a:lvl1pPr marL="0" indent="0">
              <a:buNone/>
              <a:defRPr sz="1400">
                <a:latin typeface="나눔고딕" panose="020D0604000000000000" pitchFamily="50" charset="-127"/>
                <a:ea typeface="나눔고딕" panose="020D0604000000000000" pitchFamily="50" charset="-127"/>
              </a:defRPr>
            </a:lvl1pPr>
            <a:lvl2pPr>
              <a:defRPr sz="1400">
                <a:latin typeface="나눔고딕" panose="020D0604000000000000" pitchFamily="50" charset="-127"/>
                <a:ea typeface="나눔고딕" panose="020D0604000000000000" pitchFamily="50" charset="-127"/>
              </a:defRPr>
            </a:lvl2pPr>
            <a:lvl3pPr>
              <a:defRPr sz="1400">
                <a:latin typeface="나눔고딕" panose="020D0604000000000000" pitchFamily="50" charset="-127"/>
                <a:ea typeface="나눔고딕" panose="020D0604000000000000" pitchFamily="50" charset="-127"/>
              </a:defRPr>
            </a:lvl3pPr>
            <a:lvl4pPr>
              <a:defRPr sz="1400">
                <a:latin typeface="나눔고딕" panose="020D0604000000000000" pitchFamily="50" charset="-127"/>
                <a:ea typeface="나눔고딕" panose="020D0604000000000000" pitchFamily="50" charset="-127"/>
              </a:defRPr>
            </a:lvl4pPr>
            <a:lvl5pPr>
              <a:defRPr sz="1400">
                <a:latin typeface="나눔고딕" panose="020D0604000000000000" pitchFamily="50" charset="-127"/>
                <a:ea typeface="나눔고딕" panose="020D0604000000000000" pitchFamily="50" charset="-127"/>
              </a:defRPr>
            </a:lvl5pPr>
          </a:lstStyle>
          <a:p>
            <a:pPr lvl="0"/>
            <a:r>
              <a:rPr lang="ko-KR" altLang="en-US" dirty="0" smtClean="0"/>
              <a:t>오늘이 무슨 요일이더라</a:t>
            </a:r>
            <a:r>
              <a:rPr lang="en-US" altLang="ko-KR" dirty="0" smtClean="0"/>
              <a:t>?</a:t>
            </a:r>
            <a:endParaRPr lang="ko-KR" altLang="en-US" dirty="0" smtClean="0"/>
          </a:p>
        </p:txBody>
      </p:sp>
      <p:pic>
        <p:nvPicPr>
          <p:cNvPr id="6" name="Picture 2" descr="https://lh4.googleusercontent.com/2RG5_Nfq3bgWUT6gOPcyXdE878ij77_64RYLYn926Kq9lneU6oVHvHvC7-LvPowX0aWoQIZKlzzfdXM6KO4qUfpd_arOH0zFKPRSIUm_IsubSIfKGeKO1LYEIJYuWtcVccsi3ahC9r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1454" y="6756400"/>
            <a:ext cx="1835796" cy="7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2814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제목만 &gt;///'&gt;">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821308"/>
            <a:ext cx="10515600" cy="539771"/>
          </a:xfrm>
        </p:spPr>
        <p:txBody>
          <a:bodyPr/>
          <a:lstStyle>
            <a:lvl1pPr algn="ctr">
              <a:defRPr sz="3200">
                <a:latin typeface="나눔고딕 ExtraBold" panose="020D0904000000000000" pitchFamily="50" charset="-127"/>
                <a:ea typeface="나눔고딕 ExtraBold" panose="020D0904000000000000" pitchFamily="50" charset="-127"/>
              </a:defRPr>
            </a:lvl1pPr>
          </a:lstStyle>
          <a:p>
            <a:pPr lvl="0"/>
            <a:r>
              <a:rPr lang="ko-KR" altLang="en-US" dirty="0" smtClean="0"/>
              <a:t>여기에 입력하세요 </a:t>
            </a:r>
            <a:r>
              <a:rPr lang="en-US" altLang="ko-KR" dirty="0" smtClean="0"/>
              <a:t>–o-</a:t>
            </a:r>
            <a:endParaRPr lang="ko-KR" altLang="en-US" dirty="0" smtClean="0"/>
          </a:p>
        </p:txBody>
      </p:sp>
      <p:sp>
        <p:nvSpPr>
          <p:cNvPr id="3" name="날짜 개체 틀 2"/>
          <p:cNvSpPr>
            <a:spLocks noGrp="1"/>
          </p:cNvSpPr>
          <p:nvPr>
            <p:ph type="dt" sz="half" idx="10"/>
          </p:nvPr>
        </p:nvSpPr>
        <p:spPr/>
        <p:txBody>
          <a:bodyPr/>
          <a:lstStyle/>
          <a:p>
            <a:fld id="{CEDCF31A-985D-482D-9C1F-2444C39B14E3}" type="datetimeFigureOut">
              <a:rPr lang="en-US" smtClean="0"/>
              <a:t>5/24/2021</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CE6E47D7-098F-4D0C-9BB3-DC3A4C3FAD43}" type="slidenum">
              <a:rPr lang="en-US" smtClean="0"/>
              <a:t>‹#›</a:t>
            </a:fld>
            <a:endParaRPr lang="en-US"/>
          </a:p>
        </p:txBody>
      </p:sp>
      <p:sp>
        <p:nvSpPr>
          <p:cNvPr id="9" name="텍스트 개체 틀 8"/>
          <p:cNvSpPr>
            <a:spLocks noGrp="1"/>
          </p:cNvSpPr>
          <p:nvPr>
            <p:ph type="body" sz="quarter" idx="13"/>
          </p:nvPr>
        </p:nvSpPr>
        <p:spPr>
          <a:xfrm>
            <a:off x="838200" y="542150"/>
            <a:ext cx="10515600" cy="276557"/>
          </a:xfrm>
        </p:spPr>
        <p:txBody>
          <a:bodyPr anchor="ctr">
            <a:noAutofit/>
          </a:bodyPr>
          <a:lstStyle>
            <a:lvl1pPr marL="0" indent="0" algn="ctr">
              <a:buNone/>
              <a:defRPr sz="1400">
                <a:latin typeface="나눔고딕" panose="020D0604000000000000" pitchFamily="50" charset="-127"/>
                <a:ea typeface="나눔고딕" panose="020D0604000000000000" pitchFamily="50" charset="-127"/>
              </a:defRPr>
            </a:lvl1pPr>
            <a:lvl2pPr>
              <a:defRPr sz="1400">
                <a:latin typeface="나눔고딕" panose="020D0604000000000000" pitchFamily="50" charset="-127"/>
                <a:ea typeface="나눔고딕" panose="020D0604000000000000" pitchFamily="50" charset="-127"/>
              </a:defRPr>
            </a:lvl2pPr>
            <a:lvl3pPr>
              <a:defRPr sz="1400">
                <a:latin typeface="나눔고딕" panose="020D0604000000000000" pitchFamily="50" charset="-127"/>
                <a:ea typeface="나눔고딕" panose="020D0604000000000000" pitchFamily="50" charset="-127"/>
              </a:defRPr>
            </a:lvl3pPr>
            <a:lvl4pPr>
              <a:defRPr sz="1400">
                <a:latin typeface="나눔고딕" panose="020D0604000000000000" pitchFamily="50" charset="-127"/>
                <a:ea typeface="나눔고딕" panose="020D0604000000000000" pitchFamily="50" charset="-127"/>
              </a:defRPr>
            </a:lvl4pPr>
            <a:lvl5pPr>
              <a:defRPr sz="1400">
                <a:latin typeface="나눔고딕" panose="020D0604000000000000" pitchFamily="50" charset="-127"/>
                <a:ea typeface="나눔고딕" panose="020D0604000000000000" pitchFamily="50" charset="-127"/>
              </a:defRPr>
            </a:lvl5pPr>
          </a:lstStyle>
          <a:p>
            <a:pPr lvl="0"/>
            <a:r>
              <a:rPr lang="ko-KR" altLang="en-US" dirty="0" smtClean="0"/>
              <a:t>마스터 텍스트 스타일을 편집합니다</a:t>
            </a:r>
            <a:endParaRPr lang="ko-KR" altLang="en-US" dirty="0"/>
          </a:p>
        </p:txBody>
      </p:sp>
      <p:pic>
        <p:nvPicPr>
          <p:cNvPr id="7" name="Picture 2" descr="https://lh4.googleusercontent.com/2RG5_Nfq3bgWUT6gOPcyXdE878ij77_64RYLYn926Kq9lneU6oVHvHvC7-LvPowX0aWoQIZKlzzfdXM6KO4qUfpd_arOH0zFKPRSIUm_IsubSIfKGeKO1LYEIJYuWtcVccsi3ahC9r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1454" y="6756400"/>
            <a:ext cx="1835796" cy="7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9593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제목 및 내용 &gt;///'&gt;">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CEDCF31A-985D-482D-9C1F-2444C39B14E3}" type="datetimeFigureOut">
              <a:rPr lang="en-US" smtClean="0"/>
              <a:t>5/24/2021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CE6E47D7-098F-4D0C-9BB3-DC3A4C3FAD43}" type="slidenum">
              <a:rPr lang="en-US" smtClean="0"/>
              <a:t>‹#›</a:t>
            </a:fld>
            <a:endParaRPr lang="en-US"/>
          </a:p>
        </p:txBody>
      </p:sp>
      <p:sp>
        <p:nvSpPr>
          <p:cNvPr id="11" name="텍스트 개체 틀 8"/>
          <p:cNvSpPr>
            <a:spLocks noGrp="1"/>
          </p:cNvSpPr>
          <p:nvPr>
            <p:ph type="body" sz="quarter" idx="13"/>
          </p:nvPr>
        </p:nvSpPr>
        <p:spPr>
          <a:xfrm>
            <a:off x="838200" y="542150"/>
            <a:ext cx="10515600" cy="276557"/>
          </a:xfrm>
        </p:spPr>
        <p:txBody>
          <a:bodyPr anchor="ctr">
            <a:noAutofit/>
          </a:bodyPr>
          <a:lstStyle>
            <a:lvl1pPr marL="0" indent="0" algn="ctr">
              <a:buNone/>
              <a:defRPr sz="1400">
                <a:latin typeface="나눔고딕" panose="020D0604000000000000" pitchFamily="50" charset="-127"/>
                <a:ea typeface="나눔고딕" panose="020D0604000000000000" pitchFamily="50" charset="-127"/>
              </a:defRPr>
            </a:lvl1pPr>
            <a:lvl2pPr>
              <a:defRPr sz="1400">
                <a:latin typeface="나눔고딕" panose="020D0604000000000000" pitchFamily="50" charset="-127"/>
                <a:ea typeface="나눔고딕" panose="020D0604000000000000" pitchFamily="50" charset="-127"/>
              </a:defRPr>
            </a:lvl2pPr>
            <a:lvl3pPr>
              <a:defRPr sz="1400">
                <a:latin typeface="나눔고딕" panose="020D0604000000000000" pitchFamily="50" charset="-127"/>
                <a:ea typeface="나눔고딕" panose="020D0604000000000000" pitchFamily="50" charset="-127"/>
              </a:defRPr>
            </a:lvl3pPr>
            <a:lvl4pPr>
              <a:defRPr sz="1400">
                <a:latin typeface="나눔고딕" panose="020D0604000000000000" pitchFamily="50" charset="-127"/>
                <a:ea typeface="나눔고딕" panose="020D0604000000000000" pitchFamily="50" charset="-127"/>
              </a:defRPr>
            </a:lvl4pPr>
            <a:lvl5pPr>
              <a:defRPr sz="1400">
                <a:latin typeface="나눔고딕" panose="020D0604000000000000" pitchFamily="50" charset="-127"/>
                <a:ea typeface="나눔고딕" panose="020D0604000000000000" pitchFamily="50" charset="-127"/>
              </a:defRPr>
            </a:lvl5pPr>
          </a:lstStyle>
          <a:p>
            <a:pPr lvl="0"/>
            <a:r>
              <a:rPr lang="ko-KR" altLang="en-US" dirty="0" smtClean="0"/>
              <a:t>마스터 텍스트 스타일을 편집합니다</a:t>
            </a:r>
            <a:endParaRPr lang="ko-KR" altLang="en-US" dirty="0"/>
          </a:p>
        </p:txBody>
      </p:sp>
      <p:sp>
        <p:nvSpPr>
          <p:cNvPr id="13" name="제목 1"/>
          <p:cNvSpPr>
            <a:spLocks noGrp="1"/>
          </p:cNvSpPr>
          <p:nvPr>
            <p:ph type="title" hasCustomPrompt="1"/>
          </p:nvPr>
        </p:nvSpPr>
        <p:spPr>
          <a:xfrm>
            <a:off x="838200" y="821308"/>
            <a:ext cx="10515600" cy="539771"/>
          </a:xfrm>
        </p:spPr>
        <p:txBody>
          <a:bodyPr/>
          <a:lstStyle>
            <a:lvl1pPr algn="ctr">
              <a:defRPr sz="3200">
                <a:latin typeface="나눔고딕 ExtraBold" panose="020D0904000000000000" pitchFamily="50" charset="-127"/>
                <a:ea typeface="나눔고딕 ExtraBold" panose="020D0904000000000000" pitchFamily="50" charset="-127"/>
              </a:defRPr>
            </a:lvl1pPr>
          </a:lstStyle>
          <a:p>
            <a:pPr lvl="0"/>
            <a:r>
              <a:rPr lang="ko-KR" altLang="en-US" dirty="0" smtClean="0"/>
              <a:t>여기에 입력하세요 </a:t>
            </a:r>
            <a:r>
              <a:rPr lang="en-US" altLang="ko-KR" dirty="0" smtClean="0"/>
              <a:t>–o-</a:t>
            </a:r>
            <a:endParaRPr lang="ko-KR" altLang="en-US" dirty="0" smtClean="0"/>
          </a:p>
        </p:txBody>
      </p:sp>
      <p:pic>
        <p:nvPicPr>
          <p:cNvPr id="8" name="Picture 2" descr="https://lh4.googleusercontent.com/2RG5_Nfq3bgWUT6gOPcyXdE878ij77_64RYLYn926Kq9lneU6oVHvHvC7-LvPowX0aWoQIZKlzzfdXM6KO4qUfpd_arOH0zFKPRSIUm_IsubSIfKGeKO1LYEIJYuWtcVccsi3ahC9r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1454" y="6756400"/>
            <a:ext cx="1835796" cy="71292"/>
          </a:xfrm>
          <a:prstGeom prst="rect">
            <a:avLst/>
          </a:prstGeom>
          <a:noFill/>
          <a:extLst>
            <a:ext uri="{909E8E84-426E-40DD-AFC4-6F175D3DCCD1}">
              <a14:hiddenFill xmlns:a14="http://schemas.microsoft.com/office/drawing/2010/main">
                <a:solidFill>
                  <a:srgbClr val="FFFFFF"/>
                </a:solidFill>
              </a14:hiddenFill>
            </a:ext>
          </a:extLst>
        </p:spPr>
      </p:pic>
      <p:sp>
        <p:nvSpPr>
          <p:cNvPr id="9" name="텍스트 개체 틀 3"/>
          <p:cNvSpPr>
            <a:spLocks noGrp="1"/>
          </p:cNvSpPr>
          <p:nvPr>
            <p:ph type="body" sz="half" idx="2" hasCustomPrompt="1"/>
          </p:nvPr>
        </p:nvSpPr>
        <p:spPr>
          <a:xfrm>
            <a:off x="838200" y="1386480"/>
            <a:ext cx="10515600" cy="602862"/>
          </a:xfrm>
        </p:spPr>
        <p:txBody>
          <a:bodyPr anchor="ctr">
            <a:normAutofit/>
          </a:bodyPr>
          <a:lstStyle>
            <a:lvl1pPr marL="0" indent="0" algn="ctr">
              <a:lnSpc>
                <a:spcPct val="100000"/>
              </a:lnSpc>
              <a:buNone/>
              <a:defRPr sz="1400" baseline="0">
                <a:latin typeface="나눔고딕" panose="020D0604000000000000" pitchFamily="50" charset="-127"/>
                <a:ea typeface="나눔고딕" panose="020D0604000000000000"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algn="ctr"/>
            <a:r>
              <a:rPr lang="ko-KR" altLang="en-US" sz="1400" dirty="0" smtClean="0">
                <a:latin typeface="나눔고딕" panose="020D0604000000000000" pitchFamily="50" charset="-127"/>
                <a:ea typeface="나눔고딕" panose="020D0604000000000000" pitchFamily="50" charset="-127"/>
              </a:rPr>
              <a:t>본 슬라이드의 설명을 입력하세요</a:t>
            </a:r>
            <a:r>
              <a:rPr lang="en-US" altLang="ko-KR" sz="1400" dirty="0" smtClean="0">
                <a:latin typeface="나눔고딕" panose="020D0604000000000000" pitchFamily="50" charset="-127"/>
                <a:ea typeface="나눔고딕" panose="020D0604000000000000" pitchFamily="50" charset="-127"/>
              </a:rPr>
              <a:t>.</a:t>
            </a:r>
          </a:p>
          <a:p>
            <a:pPr algn="ctr"/>
            <a:r>
              <a:rPr lang="ko-KR" altLang="en-US" sz="1400" dirty="0" smtClean="0">
                <a:latin typeface="나눔고딕" panose="020D0604000000000000" pitchFamily="50" charset="-127"/>
                <a:ea typeface="나눔고딕" panose="020D0604000000000000" pitchFamily="50" charset="-127"/>
              </a:rPr>
              <a:t>테스트의 길이는 </a:t>
            </a:r>
            <a:r>
              <a:rPr lang="en-US" altLang="ko-KR" sz="1400" dirty="0" smtClean="0">
                <a:latin typeface="나눔고딕" panose="020D0604000000000000" pitchFamily="50" charset="-127"/>
                <a:ea typeface="나눔고딕" panose="020D0604000000000000" pitchFamily="50" charset="-127"/>
              </a:rPr>
              <a:t>2~3</a:t>
            </a:r>
            <a:r>
              <a:rPr lang="ko-KR" altLang="en-US" sz="1400" dirty="0" smtClean="0">
                <a:latin typeface="나눔고딕" panose="020D0604000000000000" pitchFamily="50" charset="-127"/>
                <a:ea typeface="나눔고딕" panose="020D0604000000000000" pitchFamily="50" charset="-127"/>
              </a:rPr>
              <a:t>줄 정도가 가장 적당하며</a:t>
            </a:r>
            <a:r>
              <a:rPr lang="en-US" altLang="ko-KR" sz="1400" dirty="0" smtClean="0">
                <a:latin typeface="나눔고딕" panose="020D0604000000000000" pitchFamily="50" charset="-127"/>
                <a:ea typeface="나눔고딕" panose="020D0604000000000000" pitchFamily="50" charset="-127"/>
              </a:rPr>
              <a:t>, </a:t>
            </a:r>
            <a:r>
              <a:rPr lang="ko-KR" altLang="en-US" sz="1400" dirty="0" smtClean="0">
                <a:latin typeface="나눔고딕" panose="020D0604000000000000" pitchFamily="50" charset="-127"/>
                <a:ea typeface="나눔고딕" panose="020D0604000000000000" pitchFamily="50" charset="-127"/>
              </a:rPr>
              <a:t>불필요하다면 삭제해도 좋습니다</a:t>
            </a:r>
            <a:r>
              <a:rPr lang="en-US" altLang="ko-KR" sz="1400" dirty="0" smtClean="0">
                <a:latin typeface="나눔고딕" panose="020D0604000000000000" pitchFamily="50" charset="-127"/>
                <a:ea typeface="나눔고딕" panose="020D0604000000000000" pitchFamily="50" charset="-127"/>
              </a:rPr>
              <a:t>.</a:t>
            </a:r>
            <a:endParaRPr lang="en-US" altLang="ko-KR" sz="14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56448324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그림 &gt;///'&gt;">
    <p:spTree>
      <p:nvGrpSpPr>
        <p:cNvPr id="1" name=""/>
        <p:cNvGrpSpPr/>
        <p:nvPr/>
      </p:nvGrpSpPr>
      <p:grpSpPr>
        <a:xfrm>
          <a:off x="0" y="0"/>
          <a:ext cx="0" cy="0"/>
          <a:chOff x="0" y="0"/>
          <a:chExt cx="0" cy="0"/>
        </a:xfrm>
      </p:grpSpPr>
      <p:sp>
        <p:nvSpPr>
          <p:cNvPr id="3" name="그림 개체 틀 2"/>
          <p:cNvSpPr>
            <a:spLocks noGrp="1"/>
          </p:cNvSpPr>
          <p:nvPr>
            <p:ph type="pic" idx="1"/>
          </p:nvPr>
        </p:nvSpPr>
        <p:spPr>
          <a:xfrm>
            <a:off x="1674557" y="682625"/>
            <a:ext cx="3557224" cy="5281447"/>
          </a:xfrm>
        </p:spPr>
        <p:txBody>
          <a:bodyPr/>
          <a:lstStyle>
            <a:lvl1pPr marL="0" indent="0">
              <a:buNone/>
              <a:defRPr sz="3200">
                <a:latin typeface="나눔고딕" panose="020D0604000000000000" pitchFamily="50" charset="-127"/>
                <a:ea typeface="나눔고딕" panose="020D0604000000000000"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텍스트 개체 틀 3"/>
          <p:cNvSpPr>
            <a:spLocks noGrp="1"/>
          </p:cNvSpPr>
          <p:nvPr>
            <p:ph type="body" sz="half" idx="2"/>
          </p:nvPr>
        </p:nvSpPr>
        <p:spPr>
          <a:xfrm>
            <a:off x="5949373" y="2251881"/>
            <a:ext cx="5182589" cy="3405969"/>
          </a:xfrm>
        </p:spPr>
        <p:txBody>
          <a:bodyPr/>
          <a:lstStyle>
            <a:lvl1pPr marL="0" indent="0">
              <a:lnSpc>
                <a:spcPct val="100000"/>
              </a:lnSpc>
              <a:buNone/>
              <a:defRPr sz="1600">
                <a:latin typeface="나눔고딕" panose="020D0604000000000000" pitchFamily="50" charset="-127"/>
                <a:ea typeface="나눔고딕" panose="020D0604000000000000"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smtClean="0"/>
              <a:t>마스터 텍스트 스타일을 편집합니다</a:t>
            </a:r>
          </a:p>
        </p:txBody>
      </p:sp>
      <p:sp>
        <p:nvSpPr>
          <p:cNvPr id="5" name="날짜 개체 틀 4"/>
          <p:cNvSpPr>
            <a:spLocks noGrp="1"/>
          </p:cNvSpPr>
          <p:nvPr>
            <p:ph type="dt" sz="half" idx="10"/>
          </p:nvPr>
        </p:nvSpPr>
        <p:spPr/>
        <p:txBody>
          <a:bodyPr/>
          <a:lstStyle/>
          <a:p>
            <a:fld id="{CEDCF31A-985D-482D-9C1F-2444C39B14E3}" type="datetimeFigureOut">
              <a:rPr lang="en-US" smtClean="0"/>
              <a:t>5/24/2021</a:t>
            </a:fld>
            <a:endParaRPr lang="en-US"/>
          </a:p>
        </p:txBody>
      </p:sp>
      <p:sp>
        <p:nvSpPr>
          <p:cNvPr id="6" name="바닥글 개체 틀 5"/>
          <p:cNvSpPr>
            <a:spLocks noGrp="1"/>
          </p:cNvSpPr>
          <p:nvPr>
            <p:ph type="ftr" sz="quarter" idx="11"/>
          </p:nvPr>
        </p:nvSpPr>
        <p:spPr/>
        <p:txBody>
          <a:bodyPr/>
          <a:lstStyle/>
          <a:p>
            <a:endParaRPr lang="en-US" dirty="0"/>
          </a:p>
        </p:txBody>
      </p:sp>
      <p:sp>
        <p:nvSpPr>
          <p:cNvPr id="7" name="슬라이드 번호 개체 틀 6"/>
          <p:cNvSpPr>
            <a:spLocks noGrp="1"/>
          </p:cNvSpPr>
          <p:nvPr>
            <p:ph type="sldNum" sz="quarter" idx="12"/>
          </p:nvPr>
        </p:nvSpPr>
        <p:spPr/>
        <p:txBody>
          <a:bodyPr/>
          <a:lstStyle/>
          <a:p>
            <a:fld id="{CE6E47D7-098F-4D0C-9BB3-DC3A4C3FAD43}" type="slidenum">
              <a:rPr lang="en-US" smtClean="0"/>
              <a:t>‹#›</a:t>
            </a:fld>
            <a:endParaRPr lang="en-US"/>
          </a:p>
        </p:txBody>
      </p:sp>
      <p:sp>
        <p:nvSpPr>
          <p:cNvPr id="13" name="텍스트 개체 틀 3"/>
          <p:cNvSpPr>
            <a:spLocks noGrp="1"/>
          </p:cNvSpPr>
          <p:nvPr>
            <p:ph type="body" sz="half" idx="13"/>
          </p:nvPr>
        </p:nvSpPr>
        <p:spPr>
          <a:xfrm>
            <a:off x="1674557" y="6022975"/>
            <a:ext cx="3557224" cy="492125"/>
          </a:xfrm>
        </p:spPr>
        <p:txBody>
          <a:bodyPr>
            <a:normAutofit/>
          </a:bodyPr>
          <a:lstStyle>
            <a:lvl1pPr marL="0" indent="0">
              <a:lnSpc>
                <a:spcPct val="100000"/>
              </a:lnSpc>
              <a:buNone/>
              <a:defRPr sz="1200">
                <a:latin typeface="나눔고딕" panose="020D0604000000000000" pitchFamily="50" charset="-127"/>
                <a:ea typeface="나눔고딕" panose="020D0604000000000000"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smtClean="0"/>
              <a:t>마스터 텍스트 스타일을 편집합니다</a:t>
            </a:r>
          </a:p>
        </p:txBody>
      </p:sp>
      <p:sp>
        <p:nvSpPr>
          <p:cNvPr id="14" name="제목 1"/>
          <p:cNvSpPr>
            <a:spLocks noGrp="1"/>
          </p:cNvSpPr>
          <p:nvPr>
            <p:ph type="title" hasCustomPrompt="1"/>
          </p:nvPr>
        </p:nvSpPr>
        <p:spPr>
          <a:xfrm>
            <a:off x="5949373" y="1623278"/>
            <a:ext cx="5182589" cy="539771"/>
          </a:xfrm>
        </p:spPr>
        <p:txBody>
          <a:bodyPr/>
          <a:lstStyle>
            <a:lvl1pPr algn="l">
              <a:defRPr sz="3200">
                <a:latin typeface="나눔고딕 ExtraBold" panose="020D0904000000000000" pitchFamily="50" charset="-127"/>
                <a:ea typeface="나눔고딕 ExtraBold" panose="020D0904000000000000" pitchFamily="50" charset="-127"/>
              </a:defRPr>
            </a:lvl1pPr>
          </a:lstStyle>
          <a:p>
            <a:pPr lvl="0"/>
            <a:r>
              <a:rPr lang="ko-KR" altLang="en-US" dirty="0" smtClean="0"/>
              <a:t>여기에 입력하세요 </a:t>
            </a:r>
            <a:r>
              <a:rPr lang="en-US" altLang="ko-KR" dirty="0" smtClean="0"/>
              <a:t>–o-</a:t>
            </a:r>
            <a:endParaRPr lang="ko-KR" altLang="en-US" dirty="0" smtClean="0"/>
          </a:p>
        </p:txBody>
      </p:sp>
      <p:pic>
        <p:nvPicPr>
          <p:cNvPr id="9" name="Picture 2" descr="https://lh4.googleusercontent.com/2RG5_Nfq3bgWUT6gOPcyXdE878ij77_64RYLYn926Kq9lneU6oVHvHvC7-LvPowX0aWoQIZKlzzfdXM6KO4qUfpd_arOH0zFKPRSIUm_IsubSIfKGeKO1LYEIJYuWtcVccsi3ahC9r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1454" y="6756400"/>
            <a:ext cx="1835796" cy="7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4707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19121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2254794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224441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2932583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4075228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322468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842707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499466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3926038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191403" y="252471"/>
            <a:ext cx="9144000" cy="1379792"/>
          </a:xfrm>
        </p:spPr>
        <p:txBody>
          <a:bodyPr>
            <a:normAutofit/>
          </a:bodyPr>
          <a:lstStyle/>
          <a:p>
            <a:r>
              <a:rPr lang="en-US" altLang="ko-KR" smtClean="0"/>
              <a:t>Factorization Machines</a:t>
            </a:r>
            <a:endParaRPr lang="ko-KR" altLang="en-US" dirty="0"/>
          </a:p>
        </p:txBody>
      </p:sp>
      <p:sp>
        <p:nvSpPr>
          <p:cNvPr id="4" name="텍스트 개체 틀 3"/>
          <p:cNvSpPr>
            <a:spLocks noGrp="1"/>
          </p:cNvSpPr>
          <p:nvPr>
            <p:ph type="body" sz="quarter" idx="10"/>
          </p:nvPr>
        </p:nvSpPr>
        <p:spPr>
          <a:xfrm>
            <a:off x="465434" y="566240"/>
            <a:ext cx="3692525" cy="288783"/>
          </a:xfrm>
        </p:spPr>
        <p:txBody>
          <a:bodyPr/>
          <a:lstStyle/>
          <a:p>
            <a:r>
              <a:rPr lang="en-US" altLang="ko-KR" smtClean="0"/>
              <a:t>2021.05.17</a:t>
            </a:r>
            <a:endParaRPr lang="en-US" altLang="ko-KR" dirty="0"/>
          </a:p>
        </p:txBody>
      </p:sp>
      <p:sp>
        <p:nvSpPr>
          <p:cNvPr id="8" name="제목 1"/>
          <p:cNvSpPr txBox="1">
            <a:spLocks/>
          </p:cNvSpPr>
          <p:nvPr/>
        </p:nvSpPr>
        <p:spPr>
          <a:xfrm>
            <a:off x="10719658" y="5555901"/>
            <a:ext cx="837731" cy="44957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smtClean="0">
                <a:solidFill>
                  <a:schemeClr val="bg1"/>
                </a:solidFill>
                <a:latin typeface="나눔고딕 ExtraBold" panose="020D0904000000000000" pitchFamily="50" charset="-127"/>
                <a:ea typeface="나눔고딕 ExtraBold" panose="020D0904000000000000" pitchFamily="50" charset="-127"/>
              </a:rPr>
              <a:t>예시</a:t>
            </a:r>
            <a:endParaRPr lang="en-US" altLang="ko-KR" sz="2400" dirty="0" smtClean="0">
              <a:solidFill>
                <a:schemeClr val="bg1"/>
              </a:solidFill>
              <a:latin typeface="나눔고딕 ExtraBold" panose="020D0904000000000000" pitchFamily="50" charset="-127"/>
              <a:ea typeface="나눔고딕 ExtraBold" panose="020D0904000000000000" pitchFamily="50" charset="-127"/>
            </a:endParaRPr>
          </a:p>
        </p:txBody>
      </p:sp>
      <p:pic>
        <p:nvPicPr>
          <p:cNvPr id="10" name="그림 9"/>
          <p:cNvPicPr>
            <a:picLocks noChangeAspect="1"/>
          </p:cNvPicPr>
          <p:nvPr/>
        </p:nvPicPr>
        <p:blipFill>
          <a:blip r:embed="rId2"/>
          <a:stretch>
            <a:fillRect/>
          </a:stretch>
        </p:blipFill>
        <p:spPr>
          <a:xfrm>
            <a:off x="2124078" y="2215401"/>
            <a:ext cx="8284478" cy="3977150"/>
          </a:xfrm>
          <a:prstGeom prst="rect">
            <a:avLst/>
          </a:prstGeom>
          <a:ln w="12700">
            <a:solidFill>
              <a:schemeClr val="bg1">
                <a:lumMod val="50000"/>
              </a:schemeClr>
            </a:solidFill>
          </a:ln>
        </p:spPr>
      </p:pic>
    </p:spTree>
    <p:extLst>
      <p:ext uri="{BB962C8B-B14F-4D97-AF65-F5344CB8AC3E}">
        <p14:creationId xmlns:p14="http://schemas.microsoft.com/office/powerpoint/2010/main" val="17498346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515110" y="629098"/>
            <a:ext cx="10623430" cy="5423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latin typeface="나눔고딕 ExtraBold" panose="020D0904000000000000" pitchFamily="50" charset="-127"/>
                <a:ea typeface="나눔고딕 ExtraBold" panose="020D0904000000000000" pitchFamily="50" charset="-127"/>
              </a:rPr>
              <a:t>Conclusion</a:t>
            </a:r>
            <a:endParaRPr lang="en-US" sz="3200" dirty="0">
              <a:latin typeface="나눔고딕 ExtraBold" panose="020D0904000000000000" pitchFamily="50" charset="-127"/>
              <a:ea typeface="나눔고딕 ExtraBold" panose="020D0904000000000000" pitchFamily="50" charset="-127"/>
            </a:endParaRPr>
          </a:p>
        </p:txBody>
      </p:sp>
      <p:sp>
        <p:nvSpPr>
          <p:cNvPr id="21" name="텍스트 개체 틀 2"/>
          <p:cNvSpPr txBox="1">
            <a:spLocks/>
          </p:cNvSpPr>
          <p:nvPr/>
        </p:nvSpPr>
        <p:spPr>
          <a:xfrm>
            <a:off x="946938" y="1947738"/>
            <a:ext cx="10530687" cy="231946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AutoNum type="arabicPeriod"/>
            </a:pPr>
            <a:r>
              <a:rPr lang="en-US" altLang="ko-KR" sz="1600" smtClean="0"/>
              <a:t>Factorized Interaction</a:t>
            </a:r>
            <a:r>
              <a:rPr lang="ko-KR" altLang="en-US" sz="1600" smtClean="0"/>
              <a:t>을 사용하여 </a:t>
            </a:r>
            <a:r>
              <a:rPr lang="en-US" altLang="ko-KR" sz="1600" smtClean="0"/>
              <a:t>feature vector x</a:t>
            </a:r>
            <a:r>
              <a:rPr lang="ko-KR" altLang="en-US" sz="1600" smtClean="0"/>
              <a:t>의 모든 가능한 </a:t>
            </a:r>
            <a:r>
              <a:rPr lang="en-US" altLang="ko-KR" sz="1600" smtClean="0"/>
              <a:t>interaction</a:t>
            </a:r>
            <a:r>
              <a:rPr lang="ko-KR" altLang="en-US" sz="1600" smtClean="0"/>
              <a:t>을 모델링한다</a:t>
            </a:r>
            <a:r>
              <a:rPr lang="en-US" altLang="ko-KR" sz="1600" smtClean="0"/>
              <a:t>. </a:t>
            </a:r>
          </a:p>
          <a:p>
            <a:pPr marL="342900" indent="-342900">
              <a:lnSpc>
                <a:spcPct val="150000"/>
              </a:lnSpc>
              <a:buAutoNum type="arabicPeriod"/>
            </a:pPr>
            <a:r>
              <a:rPr lang="ko-KR" altLang="en-US" sz="1600" smtClean="0"/>
              <a:t>매우 </a:t>
            </a:r>
            <a:r>
              <a:rPr lang="en-US" altLang="ko-KR" sz="1600" smtClean="0"/>
              <a:t>sparse</a:t>
            </a:r>
            <a:r>
              <a:rPr lang="ko-KR" altLang="en-US" sz="1600" smtClean="0"/>
              <a:t>한 상황에서 </a:t>
            </a:r>
            <a:r>
              <a:rPr lang="en-US" altLang="ko-KR" sz="1600" smtClean="0"/>
              <a:t>interaction</a:t>
            </a:r>
            <a:r>
              <a:rPr lang="ko-KR" altLang="en-US" sz="1600" smtClean="0"/>
              <a:t>을 추정할 수 있다</a:t>
            </a:r>
            <a:r>
              <a:rPr lang="en-US" altLang="ko-KR" sz="1600" smtClean="0"/>
              <a:t>. Unobserved interaction</a:t>
            </a:r>
            <a:r>
              <a:rPr lang="ko-KR" altLang="en-US" sz="1600" smtClean="0"/>
              <a:t>에 대해서도 일반화할 수 있다</a:t>
            </a:r>
            <a:r>
              <a:rPr lang="en-US" altLang="ko-KR" sz="1600" smtClean="0"/>
              <a:t>. </a:t>
            </a:r>
          </a:p>
          <a:p>
            <a:pPr marL="342900" indent="-342900">
              <a:lnSpc>
                <a:spcPct val="150000"/>
              </a:lnSpc>
              <a:buAutoNum type="arabicPeriod"/>
            </a:pPr>
            <a:r>
              <a:rPr lang="ko-KR" altLang="en-US" sz="1600" smtClean="0"/>
              <a:t>파라미터 수</a:t>
            </a:r>
            <a:r>
              <a:rPr lang="en-US" altLang="ko-KR" sz="1600" smtClean="0"/>
              <a:t>, </a:t>
            </a:r>
            <a:r>
              <a:rPr lang="ko-KR" altLang="en-US" sz="1600" smtClean="0"/>
              <a:t>학습과 예측시간 모두 </a:t>
            </a:r>
            <a:r>
              <a:rPr lang="en-US" altLang="ko-KR" sz="1600" smtClean="0"/>
              <a:t>linear</a:t>
            </a:r>
            <a:r>
              <a:rPr lang="ko-KR" altLang="en-US" sz="1600" smtClean="0"/>
              <a:t>하다</a:t>
            </a:r>
            <a:r>
              <a:rPr lang="en-US" altLang="ko-KR" sz="1600" smtClean="0"/>
              <a:t>. Linear complexity</a:t>
            </a:r>
          </a:p>
          <a:p>
            <a:pPr marL="342900" indent="-342900">
              <a:lnSpc>
                <a:spcPct val="150000"/>
              </a:lnSpc>
              <a:buAutoNum type="arabicPeriod"/>
            </a:pPr>
            <a:r>
              <a:rPr lang="ko-KR" altLang="en-US" sz="1600" smtClean="0"/>
              <a:t>이는 </a:t>
            </a:r>
            <a:r>
              <a:rPr lang="en-US" altLang="ko-KR" sz="1600" smtClean="0"/>
              <a:t>SGD</a:t>
            </a:r>
            <a:r>
              <a:rPr lang="ko-KR" altLang="en-US" sz="1600" smtClean="0"/>
              <a:t>를 활용한 최적화를 진행할 수 있고 다양한 </a:t>
            </a:r>
            <a:r>
              <a:rPr lang="en-US" altLang="ko-KR" sz="1600" smtClean="0"/>
              <a:t>loss funtion</a:t>
            </a:r>
            <a:r>
              <a:rPr lang="ko-KR" altLang="en-US" sz="1600" smtClean="0"/>
              <a:t>을 사용할 수 있다</a:t>
            </a:r>
            <a:r>
              <a:rPr lang="en-US" altLang="ko-KR" sz="1600" smtClean="0"/>
              <a:t>. </a:t>
            </a:r>
          </a:p>
          <a:p>
            <a:pPr marL="342900" indent="-342900">
              <a:lnSpc>
                <a:spcPct val="150000"/>
              </a:lnSpc>
              <a:buAutoNum type="arabicPeriod"/>
            </a:pPr>
            <a:r>
              <a:rPr lang="en-US" altLang="ko-KR" sz="1600" smtClean="0"/>
              <a:t>SVM, specialized model</a:t>
            </a:r>
            <a:r>
              <a:rPr lang="ko-KR" altLang="en-US" sz="1600" smtClean="0"/>
              <a:t>보다 더 나은 성능을 증명한다</a:t>
            </a:r>
            <a:r>
              <a:rPr lang="en-US" altLang="ko-KR" sz="1600" smtClean="0"/>
              <a:t>. </a:t>
            </a:r>
            <a:endParaRPr lang="en-US" altLang="ko-KR" sz="1600" dirty="0"/>
          </a:p>
        </p:txBody>
      </p:sp>
    </p:spTree>
    <p:extLst>
      <p:ext uri="{BB962C8B-B14F-4D97-AF65-F5344CB8AC3E}">
        <p14:creationId xmlns:p14="http://schemas.microsoft.com/office/powerpoint/2010/main" val="3097308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191403" y="252471"/>
            <a:ext cx="9144000" cy="1379792"/>
          </a:xfrm>
        </p:spPr>
        <p:txBody>
          <a:bodyPr>
            <a:normAutofit/>
          </a:bodyPr>
          <a:lstStyle/>
          <a:p>
            <a:r>
              <a:rPr lang="en-US" altLang="ko-KR" smtClean="0"/>
              <a:t>DeepFM</a:t>
            </a:r>
            <a:endParaRPr lang="ko-KR" altLang="en-US" dirty="0"/>
          </a:p>
        </p:txBody>
      </p:sp>
      <p:sp>
        <p:nvSpPr>
          <p:cNvPr id="4" name="텍스트 개체 틀 3"/>
          <p:cNvSpPr>
            <a:spLocks noGrp="1"/>
          </p:cNvSpPr>
          <p:nvPr>
            <p:ph type="body" sz="quarter" idx="10"/>
          </p:nvPr>
        </p:nvSpPr>
        <p:spPr>
          <a:xfrm>
            <a:off x="465434" y="566240"/>
            <a:ext cx="3692525" cy="288783"/>
          </a:xfrm>
        </p:spPr>
        <p:txBody>
          <a:bodyPr/>
          <a:lstStyle/>
          <a:p>
            <a:r>
              <a:rPr lang="en-US" altLang="ko-KR" smtClean="0"/>
              <a:t>2021.05.17</a:t>
            </a:r>
            <a:endParaRPr lang="en-US" altLang="ko-KR" dirty="0"/>
          </a:p>
        </p:txBody>
      </p:sp>
      <p:sp>
        <p:nvSpPr>
          <p:cNvPr id="8" name="제목 1"/>
          <p:cNvSpPr txBox="1">
            <a:spLocks/>
          </p:cNvSpPr>
          <p:nvPr/>
        </p:nvSpPr>
        <p:spPr>
          <a:xfrm>
            <a:off x="10719658" y="5555901"/>
            <a:ext cx="837731" cy="44957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smtClean="0">
                <a:solidFill>
                  <a:schemeClr val="bg1"/>
                </a:solidFill>
                <a:latin typeface="나눔고딕 ExtraBold" panose="020D0904000000000000" pitchFamily="50" charset="-127"/>
                <a:ea typeface="나눔고딕 ExtraBold" panose="020D0904000000000000" pitchFamily="50" charset="-127"/>
              </a:rPr>
              <a:t>예시</a:t>
            </a:r>
            <a:endParaRPr lang="en-US" altLang="ko-KR" sz="2400" dirty="0" smtClean="0">
              <a:solidFill>
                <a:schemeClr val="bg1"/>
              </a:solidFill>
              <a:latin typeface="나눔고딕 ExtraBold" panose="020D0904000000000000" pitchFamily="50" charset="-127"/>
              <a:ea typeface="나눔고딕 ExtraBold" panose="020D0904000000000000" pitchFamily="50" charset="-127"/>
            </a:endParaRPr>
          </a:p>
        </p:txBody>
      </p:sp>
      <p:pic>
        <p:nvPicPr>
          <p:cNvPr id="3" name="그림 2"/>
          <p:cNvPicPr>
            <a:picLocks noChangeAspect="1"/>
          </p:cNvPicPr>
          <p:nvPr/>
        </p:nvPicPr>
        <p:blipFill>
          <a:blip r:embed="rId2"/>
          <a:stretch>
            <a:fillRect/>
          </a:stretch>
        </p:blipFill>
        <p:spPr>
          <a:xfrm>
            <a:off x="2255951" y="1946032"/>
            <a:ext cx="8079452" cy="4304508"/>
          </a:xfrm>
          <a:prstGeom prst="rect">
            <a:avLst/>
          </a:prstGeom>
          <a:ln>
            <a:solidFill>
              <a:schemeClr val="bg1">
                <a:lumMod val="50000"/>
              </a:schemeClr>
            </a:solidFill>
          </a:ln>
        </p:spPr>
      </p:pic>
    </p:spTree>
    <p:extLst>
      <p:ext uri="{BB962C8B-B14F-4D97-AF65-F5344CB8AC3E}">
        <p14:creationId xmlns:p14="http://schemas.microsoft.com/office/powerpoint/2010/main" val="1007995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half" idx="2"/>
          </p:nvPr>
        </p:nvSpPr>
        <p:spPr>
          <a:xfrm>
            <a:off x="6049922" y="2251879"/>
            <a:ext cx="5182589" cy="3405969"/>
          </a:xfrm>
        </p:spPr>
        <p:txBody>
          <a:bodyPr/>
          <a:lstStyle/>
          <a:p>
            <a:pPr marL="342900" indent="-342900">
              <a:buAutoNum type="arabicPeriod"/>
            </a:pPr>
            <a:r>
              <a:rPr lang="en-US" altLang="ko-KR" smtClean="0"/>
              <a:t>DeepFM</a:t>
            </a:r>
            <a:r>
              <a:rPr lang="ko-KR" altLang="en-US" smtClean="0"/>
              <a:t>모델은 </a:t>
            </a:r>
            <a:r>
              <a:rPr lang="en-US" altLang="ko-KR" smtClean="0"/>
              <a:t>Low</a:t>
            </a:r>
            <a:r>
              <a:rPr lang="ko-KR" altLang="en-US" smtClean="0"/>
              <a:t>와 </a:t>
            </a:r>
            <a:r>
              <a:rPr lang="en-US" altLang="ko-KR" smtClean="0"/>
              <a:t>High-order interactions</a:t>
            </a:r>
            <a:r>
              <a:rPr lang="ko-KR" altLang="en-US" smtClean="0"/>
              <a:t>모두 학습할 수 있다</a:t>
            </a:r>
            <a:r>
              <a:rPr lang="en-US" altLang="ko-KR" smtClean="0"/>
              <a:t>. </a:t>
            </a:r>
          </a:p>
          <a:p>
            <a:pPr marL="342900" indent="-342900">
              <a:buAutoNum type="arabicPeriod"/>
            </a:pPr>
            <a:r>
              <a:rPr lang="en-US" altLang="ko-KR" smtClean="0"/>
              <a:t>Factorization Machine</a:t>
            </a:r>
            <a:r>
              <a:rPr lang="ko-KR" altLang="en-US" smtClean="0"/>
              <a:t>과 </a:t>
            </a:r>
            <a:r>
              <a:rPr lang="en-US" altLang="ko-KR" smtClean="0"/>
              <a:t>Deep Learning</a:t>
            </a:r>
            <a:r>
              <a:rPr lang="ko-KR" altLang="en-US" smtClean="0"/>
              <a:t>의 장점을 모두 합친 모델이다</a:t>
            </a:r>
            <a:r>
              <a:rPr lang="en-US" altLang="ko-KR" smtClean="0"/>
              <a:t>.</a:t>
            </a:r>
          </a:p>
          <a:p>
            <a:pPr marL="342900" indent="-342900">
              <a:buAutoNum type="arabicPeriod"/>
            </a:pPr>
            <a:r>
              <a:rPr lang="ko-KR" altLang="en-US" smtClean="0"/>
              <a:t>추가 </a:t>
            </a:r>
            <a:r>
              <a:rPr lang="en-US" altLang="ko-KR" smtClean="0"/>
              <a:t>feature engineerin</a:t>
            </a:r>
            <a:r>
              <a:rPr lang="ko-KR" altLang="en-US" smtClean="0"/>
              <a:t>없이 </a:t>
            </a:r>
            <a:r>
              <a:rPr lang="en-US" altLang="ko-KR" smtClean="0"/>
              <a:t>raw feature</a:t>
            </a:r>
            <a:r>
              <a:rPr lang="ko-KR" altLang="en-US" smtClean="0"/>
              <a:t>를 그대로 사용할 수 있다</a:t>
            </a:r>
            <a:r>
              <a:rPr lang="en-US" altLang="ko-KR" smtClean="0"/>
              <a:t>. </a:t>
            </a:r>
            <a:endParaRPr lang="en-US" altLang="ko-KR" dirty="0"/>
          </a:p>
          <a:p>
            <a:pPr marL="342900" indent="-342900">
              <a:buAutoNum type="arabicPeriod"/>
            </a:pPr>
            <a:r>
              <a:rPr lang="ko-KR" altLang="en-US" smtClean="0"/>
              <a:t>벤치마크 데이터와 </a:t>
            </a:r>
            <a:r>
              <a:rPr lang="en-US" altLang="ko-KR" smtClean="0"/>
              <a:t>commercial</a:t>
            </a:r>
            <a:r>
              <a:rPr lang="ko-KR" altLang="en-US" smtClean="0"/>
              <a:t>데이터에서 실험을 완료했다</a:t>
            </a:r>
            <a:r>
              <a:rPr lang="en-US" altLang="ko-KR" smtClean="0"/>
              <a:t>. </a:t>
            </a:r>
          </a:p>
        </p:txBody>
      </p:sp>
      <p:sp>
        <p:nvSpPr>
          <p:cNvPr id="5" name="제목 4"/>
          <p:cNvSpPr>
            <a:spLocks noGrp="1"/>
          </p:cNvSpPr>
          <p:nvPr>
            <p:ph type="title"/>
          </p:nvPr>
        </p:nvSpPr>
        <p:spPr>
          <a:xfrm>
            <a:off x="867333" y="935165"/>
            <a:ext cx="5182589" cy="539771"/>
          </a:xfrm>
        </p:spPr>
        <p:txBody>
          <a:bodyPr>
            <a:normAutofit/>
          </a:bodyPr>
          <a:lstStyle/>
          <a:p>
            <a:r>
              <a:rPr lang="en-US" altLang="ko-KR" smtClean="0"/>
              <a:t>Abstract</a:t>
            </a:r>
            <a:endParaRPr lang="ko-KR" altLang="en-US" dirty="0"/>
          </a:p>
        </p:txBody>
      </p:sp>
      <p:pic>
        <p:nvPicPr>
          <p:cNvPr id="4" name="그림 3"/>
          <p:cNvPicPr>
            <a:picLocks noChangeAspect="1"/>
          </p:cNvPicPr>
          <p:nvPr/>
        </p:nvPicPr>
        <p:blipFill>
          <a:blip r:embed="rId2"/>
          <a:stretch>
            <a:fillRect/>
          </a:stretch>
        </p:blipFill>
        <p:spPr>
          <a:xfrm>
            <a:off x="1341335" y="1755774"/>
            <a:ext cx="4228193" cy="4493068"/>
          </a:xfrm>
          <a:prstGeom prst="rect">
            <a:avLst/>
          </a:prstGeom>
        </p:spPr>
      </p:pic>
    </p:spTree>
    <p:extLst>
      <p:ext uri="{BB962C8B-B14F-4D97-AF65-F5344CB8AC3E}">
        <p14:creationId xmlns:p14="http://schemas.microsoft.com/office/powerpoint/2010/main" val="1802053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515110" y="629098"/>
            <a:ext cx="10623430" cy="5423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나눔고딕 ExtraBold" panose="020D0904000000000000" pitchFamily="50" charset="-127"/>
                <a:ea typeface="나눔고딕 ExtraBold" panose="020D0904000000000000" pitchFamily="50" charset="-127"/>
              </a:rPr>
              <a:t>1</a:t>
            </a:r>
            <a:r>
              <a:rPr lang="en-US" sz="3200" smtClean="0">
                <a:latin typeface="나눔고딕 ExtraBold" panose="020D0904000000000000" pitchFamily="50" charset="-127"/>
                <a:ea typeface="나눔고딕 ExtraBold" panose="020D0904000000000000" pitchFamily="50" charset="-127"/>
              </a:rPr>
              <a:t>. Introduction</a:t>
            </a:r>
            <a:endParaRPr lang="en-US" sz="3200" dirty="0">
              <a:latin typeface="나눔고딕 ExtraBold" panose="020D0904000000000000" pitchFamily="50" charset="-127"/>
              <a:ea typeface="나눔고딕 ExtraBold" panose="020D0904000000000000" pitchFamily="50" charset="-127"/>
            </a:endParaRPr>
          </a:p>
        </p:txBody>
      </p:sp>
      <p:sp>
        <p:nvSpPr>
          <p:cNvPr id="5" name="텍스트 개체 틀 2"/>
          <p:cNvSpPr txBox="1">
            <a:spLocks/>
          </p:cNvSpPr>
          <p:nvPr/>
        </p:nvSpPr>
        <p:spPr>
          <a:xfrm>
            <a:off x="954694" y="1910134"/>
            <a:ext cx="10267487" cy="3405969"/>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AutoNum type="arabicPeriod"/>
            </a:pPr>
            <a:r>
              <a:rPr lang="en-US" altLang="ko-KR" sz="1600" smtClean="0"/>
              <a:t>CTR(click through rate)</a:t>
            </a:r>
            <a:r>
              <a:rPr lang="ko-KR" altLang="en-US" sz="1600" smtClean="0"/>
              <a:t>이란 </a:t>
            </a:r>
            <a:r>
              <a:rPr lang="en-US" altLang="ko-KR" sz="1600" smtClean="0"/>
              <a:t>user</a:t>
            </a:r>
            <a:r>
              <a:rPr lang="ko-KR" altLang="en-US" sz="1600" smtClean="0"/>
              <a:t>가 추천된 항목을 </a:t>
            </a:r>
            <a:r>
              <a:rPr lang="en-US" altLang="ko-KR" sz="1600" smtClean="0"/>
              <a:t>click</a:t>
            </a:r>
            <a:r>
              <a:rPr lang="ko-KR" altLang="en-US" sz="1600" smtClean="0"/>
              <a:t>할 확률을 예측하는것</a:t>
            </a:r>
            <a:r>
              <a:rPr lang="en-US" altLang="ko-KR" sz="1600" smtClean="0"/>
              <a:t>. </a:t>
            </a:r>
            <a:r>
              <a:rPr lang="en-US" altLang="ko-KR" sz="1600"/>
              <a:t> </a:t>
            </a:r>
            <a:r>
              <a:rPr lang="en-US" altLang="ko-KR" sz="1600" smtClean="0"/>
              <a:t>                                               -&gt; CTR</a:t>
            </a:r>
            <a:r>
              <a:rPr lang="ko-KR" altLang="en-US" sz="1600" smtClean="0"/>
              <a:t>에 의해 </a:t>
            </a:r>
            <a:r>
              <a:rPr lang="en-US" altLang="ko-KR" sz="1600" smtClean="0"/>
              <a:t>user</a:t>
            </a:r>
            <a:r>
              <a:rPr lang="ko-KR" altLang="en-US" sz="1600" smtClean="0"/>
              <a:t>가 선호할 </a:t>
            </a:r>
            <a:r>
              <a:rPr lang="en-US" altLang="ko-KR" sz="1600" smtClean="0"/>
              <a:t>item</a:t>
            </a:r>
            <a:r>
              <a:rPr lang="ko-KR" altLang="en-US" sz="1600" smtClean="0"/>
              <a:t>랭킹을 부여한다</a:t>
            </a:r>
            <a:r>
              <a:rPr lang="en-US" altLang="ko-KR" sz="1600" smtClean="0"/>
              <a:t>. </a:t>
            </a:r>
          </a:p>
          <a:p>
            <a:pPr marL="342900" indent="-342900">
              <a:lnSpc>
                <a:spcPct val="150000"/>
              </a:lnSpc>
              <a:buFont typeface="Arial" panose="020B0604020202020204" pitchFamily="34" charset="0"/>
              <a:buAutoNum type="arabicPeriod"/>
            </a:pPr>
            <a:r>
              <a:rPr lang="en-US" altLang="ko-KR" sz="1600" smtClean="0"/>
              <a:t>CTR</a:t>
            </a:r>
            <a:r>
              <a:rPr lang="ko-KR" altLang="en-US" sz="1600" smtClean="0"/>
              <a:t>을 정확히 예측하는데 있어 </a:t>
            </a:r>
            <a:r>
              <a:rPr lang="ko-KR" altLang="en-US" sz="1600" b="1" smtClean="0">
                <a:solidFill>
                  <a:srgbClr val="C00000"/>
                </a:solidFill>
              </a:rPr>
              <a:t>가장 중요한 것은 </a:t>
            </a:r>
            <a:r>
              <a:rPr lang="en-US" altLang="ko-KR" sz="1600" b="1" smtClean="0">
                <a:solidFill>
                  <a:srgbClr val="C00000"/>
                </a:solidFill>
              </a:rPr>
              <a:t>feature interaction</a:t>
            </a:r>
            <a:r>
              <a:rPr lang="ko-KR" altLang="en-US" sz="1600" b="1" smtClean="0">
                <a:solidFill>
                  <a:srgbClr val="C00000"/>
                </a:solidFill>
              </a:rPr>
              <a:t>을 효과적으로 모델링하는 것</a:t>
            </a:r>
            <a:r>
              <a:rPr lang="ko-KR" altLang="en-US" sz="1600" smtClean="0"/>
              <a:t>이다</a:t>
            </a:r>
            <a:r>
              <a:rPr lang="en-US" altLang="ko-KR" sz="1600" smtClean="0"/>
              <a:t>. </a:t>
            </a:r>
          </a:p>
          <a:p>
            <a:pPr lvl="1">
              <a:lnSpc>
                <a:spcPct val="150000"/>
              </a:lnSpc>
            </a:pPr>
            <a:r>
              <a:rPr lang="en-US" altLang="ko-KR" sz="1400" smtClean="0"/>
              <a:t>App category</a:t>
            </a:r>
            <a:r>
              <a:rPr lang="ko-KR" altLang="en-US" sz="1400" smtClean="0"/>
              <a:t>와 </a:t>
            </a:r>
            <a:r>
              <a:rPr lang="en-US" altLang="ko-KR" sz="1400" smtClean="0"/>
              <a:t>Timestamp</a:t>
            </a:r>
            <a:r>
              <a:rPr lang="ko-KR" altLang="en-US" sz="1400" smtClean="0"/>
              <a:t>관계 </a:t>
            </a:r>
            <a:r>
              <a:rPr lang="en-US" altLang="ko-KR" sz="1400" smtClean="0"/>
              <a:t>: </a:t>
            </a:r>
            <a:r>
              <a:rPr lang="ko-KR" altLang="en-US" sz="1400" smtClean="0"/>
              <a:t>음식 배달 어플은 식사시간 근처에 다운로드가 많다</a:t>
            </a:r>
            <a:r>
              <a:rPr lang="en-US" altLang="ko-KR" sz="1400" smtClean="0"/>
              <a:t>. </a:t>
            </a:r>
          </a:p>
          <a:p>
            <a:pPr lvl="1">
              <a:lnSpc>
                <a:spcPct val="150000"/>
              </a:lnSpc>
            </a:pPr>
            <a:r>
              <a:rPr lang="en-US" altLang="ko-KR" sz="1400" smtClean="0"/>
              <a:t>App categort</a:t>
            </a:r>
            <a:r>
              <a:rPr lang="ko-KR" altLang="en-US" sz="1400" smtClean="0"/>
              <a:t>와 </a:t>
            </a:r>
            <a:r>
              <a:rPr lang="en-US" altLang="ko-KR" sz="1400" smtClean="0"/>
              <a:t>User gender, Age</a:t>
            </a:r>
            <a:r>
              <a:rPr lang="ko-KR" altLang="en-US" sz="1400" smtClean="0"/>
              <a:t>관계 </a:t>
            </a:r>
            <a:r>
              <a:rPr lang="en-US" altLang="ko-KR" sz="1400" smtClean="0"/>
              <a:t>: </a:t>
            </a:r>
            <a:r>
              <a:rPr lang="ko-KR" altLang="en-US" sz="1400" smtClean="0"/>
              <a:t>남자 청소년들은 슈팅과 </a:t>
            </a:r>
            <a:r>
              <a:rPr lang="en-US" altLang="ko-KR" sz="1400" smtClean="0"/>
              <a:t>RPG</a:t>
            </a:r>
            <a:r>
              <a:rPr lang="ko-KR" altLang="en-US" sz="1400" smtClean="0"/>
              <a:t>게임을 선호한다</a:t>
            </a:r>
            <a:r>
              <a:rPr lang="en-US" altLang="ko-KR" sz="1400" smtClean="0"/>
              <a:t>. </a:t>
            </a:r>
          </a:p>
          <a:p>
            <a:pPr lvl="1">
              <a:lnSpc>
                <a:spcPct val="150000"/>
              </a:lnSpc>
            </a:pPr>
            <a:r>
              <a:rPr lang="ko-KR" altLang="en-US" sz="1400" smtClean="0"/>
              <a:t>맥주와 기저귀를 함께 구매하는 사람들이 많다 </a:t>
            </a:r>
            <a:r>
              <a:rPr lang="en-US" altLang="ko-KR" sz="1400" smtClean="0"/>
              <a:t>-&gt; </a:t>
            </a:r>
            <a:r>
              <a:rPr lang="ko-KR" altLang="en-US" sz="1400" smtClean="0"/>
              <a:t>쉽게 이해되는 </a:t>
            </a:r>
            <a:r>
              <a:rPr lang="en-US" altLang="ko-KR" sz="1400" smtClean="0"/>
              <a:t>interaction</a:t>
            </a:r>
            <a:r>
              <a:rPr lang="ko-KR" altLang="en-US" sz="1400" smtClean="0"/>
              <a:t>과 달리 </a:t>
            </a:r>
            <a:r>
              <a:rPr lang="en-US" altLang="ko-KR" sz="1400" smtClean="0"/>
              <a:t>Hidden interaction</a:t>
            </a:r>
            <a:r>
              <a:rPr lang="ko-KR" altLang="en-US" sz="1400" smtClean="0"/>
              <a:t>도 있다</a:t>
            </a:r>
            <a:r>
              <a:rPr lang="en-US" altLang="ko-KR" sz="1400" smtClean="0"/>
              <a:t>.  </a:t>
            </a:r>
          </a:p>
          <a:p>
            <a:pPr marL="457200" lvl="1" indent="0">
              <a:lnSpc>
                <a:spcPct val="150000"/>
              </a:lnSpc>
              <a:buNone/>
            </a:pPr>
            <a:r>
              <a:rPr lang="en-US" altLang="ko-KR" sz="1400" smtClean="0"/>
              <a:t>-&gt; </a:t>
            </a:r>
            <a:r>
              <a:rPr lang="en-US" altLang="ko-KR" sz="1400" b="1" smtClean="0">
                <a:solidFill>
                  <a:srgbClr val="C00000"/>
                </a:solidFill>
              </a:rPr>
              <a:t>low</a:t>
            </a:r>
            <a:r>
              <a:rPr lang="ko-KR" altLang="en-US" sz="1400" b="1" smtClean="0">
                <a:solidFill>
                  <a:srgbClr val="C00000"/>
                </a:solidFill>
              </a:rPr>
              <a:t>와 </a:t>
            </a:r>
            <a:r>
              <a:rPr lang="en-US" altLang="ko-KR" sz="1400" b="1" smtClean="0">
                <a:solidFill>
                  <a:srgbClr val="C00000"/>
                </a:solidFill>
              </a:rPr>
              <a:t>high-order feature interactio</a:t>
            </a:r>
            <a:r>
              <a:rPr lang="ko-KR" altLang="en-US" sz="1400" b="1" smtClean="0">
                <a:solidFill>
                  <a:srgbClr val="C00000"/>
                </a:solidFill>
              </a:rPr>
              <a:t>을 모두 고려해야 한다</a:t>
            </a:r>
            <a:r>
              <a:rPr lang="en-US" altLang="ko-KR" sz="1400" b="1" smtClean="0">
                <a:solidFill>
                  <a:srgbClr val="C00000"/>
                </a:solidFill>
              </a:rPr>
              <a:t>. </a:t>
            </a:r>
          </a:p>
          <a:p>
            <a:pPr marL="457200" lvl="1" indent="0">
              <a:lnSpc>
                <a:spcPct val="150000"/>
              </a:lnSpc>
              <a:buNone/>
            </a:pPr>
            <a:r>
              <a:rPr lang="en-US" altLang="ko-KR" sz="1400" smtClean="0"/>
              <a:t>-&gt; </a:t>
            </a:r>
            <a:r>
              <a:rPr lang="en-US" altLang="ko-KR" sz="1400" b="1" smtClean="0">
                <a:solidFill>
                  <a:srgbClr val="C00000"/>
                </a:solidFill>
              </a:rPr>
              <a:t>Explicit</a:t>
            </a:r>
            <a:r>
              <a:rPr lang="ko-KR" altLang="en-US" sz="1400" b="1" smtClean="0">
                <a:solidFill>
                  <a:srgbClr val="C00000"/>
                </a:solidFill>
              </a:rPr>
              <a:t>과 </a:t>
            </a:r>
            <a:r>
              <a:rPr lang="en-US" altLang="ko-KR" sz="1400" b="1" smtClean="0">
                <a:solidFill>
                  <a:srgbClr val="C00000"/>
                </a:solidFill>
              </a:rPr>
              <a:t>implicit features</a:t>
            </a:r>
            <a:r>
              <a:rPr lang="ko-KR" altLang="en-US" sz="1400" b="1" smtClean="0">
                <a:solidFill>
                  <a:srgbClr val="C00000"/>
                </a:solidFill>
              </a:rPr>
              <a:t>를 모두 모델링할 수 있어야 한다</a:t>
            </a:r>
            <a:r>
              <a:rPr lang="en-US" altLang="ko-KR" sz="1400" b="1" smtClean="0">
                <a:solidFill>
                  <a:srgbClr val="C00000"/>
                </a:solidFill>
              </a:rPr>
              <a:t>. </a:t>
            </a:r>
            <a:endParaRPr lang="en-US" altLang="ko-KR" sz="1400" b="1">
              <a:solidFill>
                <a:srgbClr val="C00000"/>
              </a:solidFill>
            </a:endParaRPr>
          </a:p>
        </p:txBody>
      </p:sp>
    </p:spTree>
    <p:extLst>
      <p:ext uri="{BB962C8B-B14F-4D97-AF65-F5344CB8AC3E}">
        <p14:creationId xmlns:p14="http://schemas.microsoft.com/office/powerpoint/2010/main" val="264268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515110" y="629098"/>
            <a:ext cx="10623430" cy="5423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나눔고딕 ExtraBold" panose="020D0904000000000000" pitchFamily="50" charset="-127"/>
                <a:ea typeface="나눔고딕 ExtraBold" panose="020D0904000000000000" pitchFamily="50" charset="-127"/>
              </a:rPr>
              <a:t>1</a:t>
            </a:r>
            <a:r>
              <a:rPr lang="en-US" sz="3200" smtClean="0">
                <a:latin typeface="나눔고딕 ExtraBold" panose="020D0904000000000000" pitchFamily="50" charset="-127"/>
                <a:ea typeface="나눔고딕 ExtraBold" panose="020D0904000000000000" pitchFamily="50" charset="-127"/>
              </a:rPr>
              <a:t>. Introduction</a:t>
            </a:r>
            <a:endParaRPr lang="en-US" sz="2400" dirty="0">
              <a:latin typeface="나눔고딕 ExtraBold" panose="020D0904000000000000" pitchFamily="50" charset="-127"/>
              <a:ea typeface="나눔고딕 ExtraBold" panose="020D0904000000000000" pitchFamily="50" charset="-127"/>
            </a:endParaRPr>
          </a:p>
        </p:txBody>
      </p:sp>
      <p:pic>
        <p:nvPicPr>
          <p:cNvPr id="2" name="그림 1"/>
          <p:cNvPicPr>
            <a:picLocks noChangeAspect="1"/>
          </p:cNvPicPr>
          <p:nvPr/>
        </p:nvPicPr>
        <p:blipFill>
          <a:blip r:embed="rId2"/>
          <a:stretch>
            <a:fillRect/>
          </a:stretch>
        </p:blipFill>
        <p:spPr>
          <a:xfrm>
            <a:off x="819151" y="1752598"/>
            <a:ext cx="4740402" cy="4053861"/>
          </a:xfrm>
          <a:prstGeom prst="rect">
            <a:avLst/>
          </a:prstGeom>
        </p:spPr>
      </p:pic>
      <p:sp>
        <p:nvSpPr>
          <p:cNvPr id="6" name="텍스트 개체 틀 2"/>
          <p:cNvSpPr txBox="1">
            <a:spLocks/>
          </p:cNvSpPr>
          <p:nvPr/>
        </p:nvSpPr>
        <p:spPr>
          <a:xfrm>
            <a:off x="5826825" y="2076543"/>
            <a:ext cx="6004401" cy="3405969"/>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AutoNum type="arabicPeriod"/>
            </a:pPr>
            <a:r>
              <a:rPr lang="en-US" altLang="ko-KR" sz="1400" smtClean="0"/>
              <a:t>DeepFM </a:t>
            </a:r>
            <a:r>
              <a:rPr lang="ko-KR" altLang="en-US" sz="1400" smtClean="0"/>
              <a:t>모델 구조를 제안한다</a:t>
            </a:r>
            <a:r>
              <a:rPr lang="en-US" altLang="ko-KR" sz="1400" smtClean="0"/>
              <a:t>. </a:t>
            </a:r>
          </a:p>
          <a:p>
            <a:pPr lvl="1">
              <a:lnSpc>
                <a:spcPct val="150000"/>
              </a:lnSpc>
            </a:pPr>
            <a:r>
              <a:rPr lang="en-US" altLang="ko-KR" sz="1200" smtClean="0"/>
              <a:t>Low order</a:t>
            </a:r>
            <a:r>
              <a:rPr lang="ko-KR" altLang="en-US" sz="1200" smtClean="0"/>
              <a:t>는 </a:t>
            </a:r>
            <a:r>
              <a:rPr lang="en-US" altLang="ko-KR" sz="1200" smtClean="0"/>
              <a:t>FM part</a:t>
            </a:r>
            <a:r>
              <a:rPr lang="ko-KR" altLang="en-US" sz="1200" smtClean="0"/>
              <a:t>에서</a:t>
            </a:r>
            <a:r>
              <a:rPr lang="en-US" altLang="ko-KR" sz="1200" smtClean="0"/>
              <a:t>, High-order</a:t>
            </a:r>
            <a:r>
              <a:rPr lang="ko-KR" altLang="en-US" sz="1200" smtClean="0"/>
              <a:t>는 </a:t>
            </a:r>
            <a:r>
              <a:rPr lang="en-US" altLang="ko-KR" sz="1200" smtClean="0"/>
              <a:t>DNN part</a:t>
            </a:r>
            <a:r>
              <a:rPr lang="ko-KR" altLang="en-US" sz="1200" smtClean="0"/>
              <a:t>에서 모델링한다</a:t>
            </a:r>
            <a:r>
              <a:rPr lang="en-US" altLang="ko-KR" sz="1200" smtClean="0"/>
              <a:t>. </a:t>
            </a:r>
          </a:p>
          <a:p>
            <a:pPr lvl="1">
              <a:lnSpc>
                <a:spcPct val="150000"/>
              </a:lnSpc>
            </a:pPr>
            <a:r>
              <a:rPr lang="en-US" altLang="ko-KR" sz="1200" smtClean="0"/>
              <a:t>End-to-end </a:t>
            </a:r>
            <a:r>
              <a:rPr lang="ko-KR" altLang="en-US" sz="1200" smtClean="0"/>
              <a:t>학습 가능 </a:t>
            </a:r>
            <a:r>
              <a:rPr lang="en-US" altLang="ko-KR" sz="1200" smtClean="0"/>
              <a:t>(pretrain</a:t>
            </a:r>
            <a:r>
              <a:rPr lang="ko-KR" altLang="en-US" sz="1200" smtClean="0"/>
              <a:t>이 필요없다</a:t>
            </a:r>
            <a:r>
              <a:rPr lang="en-US" altLang="ko-KR" sz="1200" smtClean="0"/>
              <a:t>.)</a:t>
            </a:r>
          </a:p>
          <a:p>
            <a:pPr marL="342900" indent="-342900">
              <a:lnSpc>
                <a:spcPct val="150000"/>
              </a:lnSpc>
              <a:buFont typeface="Arial" panose="020B0604020202020204" pitchFamily="34" charset="0"/>
              <a:buAutoNum type="arabicPeriod"/>
            </a:pPr>
            <a:r>
              <a:rPr lang="en-US" altLang="ko-KR" sz="1400" smtClean="0"/>
              <a:t>DeepFM</a:t>
            </a:r>
            <a:r>
              <a:rPr lang="ko-KR" altLang="en-US" sz="1400" smtClean="0"/>
              <a:t>은 다른 비슷한 모델보다 더 효율적으로 학습할 수 있다</a:t>
            </a:r>
            <a:r>
              <a:rPr lang="en-US" altLang="ko-KR" sz="1400" smtClean="0"/>
              <a:t>. </a:t>
            </a:r>
          </a:p>
          <a:p>
            <a:pPr lvl="1">
              <a:lnSpc>
                <a:spcPct val="150000"/>
              </a:lnSpc>
            </a:pPr>
            <a:r>
              <a:rPr lang="en-US" altLang="ko-KR" sz="1200" smtClean="0"/>
              <a:t>Input</a:t>
            </a:r>
            <a:r>
              <a:rPr lang="ko-KR" altLang="en-US" sz="1200" smtClean="0"/>
              <a:t>과 </a:t>
            </a:r>
            <a:r>
              <a:rPr lang="en-US" altLang="ko-KR" sz="1200" smtClean="0"/>
              <a:t>embedding vector</a:t>
            </a:r>
            <a:r>
              <a:rPr lang="ko-KR" altLang="en-US" sz="1200" smtClean="0"/>
              <a:t>를 </a:t>
            </a:r>
            <a:r>
              <a:rPr lang="en-US" altLang="ko-KR" sz="1200" smtClean="0"/>
              <a:t>share</a:t>
            </a:r>
            <a:r>
              <a:rPr lang="ko-KR" altLang="en-US" sz="1200" smtClean="0"/>
              <a:t>한다</a:t>
            </a:r>
            <a:r>
              <a:rPr lang="en-US" altLang="ko-KR" sz="1200" smtClean="0"/>
              <a:t>. </a:t>
            </a:r>
          </a:p>
          <a:p>
            <a:pPr lvl="1">
              <a:lnSpc>
                <a:spcPct val="150000"/>
              </a:lnSpc>
            </a:pPr>
            <a:r>
              <a:rPr lang="en-US" altLang="ko-KR" sz="1200" smtClean="0"/>
              <a:t>Wide</a:t>
            </a:r>
            <a:r>
              <a:rPr lang="ko-KR" altLang="en-US" sz="1200" smtClean="0"/>
              <a:t>부분에서 따로 </a:t>
            </a:r>
            <a:r>
              <a:rPr lang="en-US" altLang="ko-KR" sz="1200" smtClean="0"/>
              <a:t>pairwised feature interaction</a:t>
            </a:r>
            <a:r>
              <a:rPr lang="ko-KR" altLang="en-US" sz="1200" smtClean="0"/>
              <a:t>을 만들어 줄 필요가 없다</a:t>
            </a:r>
            <a:r>
              <a:rPr lang="en-US" altLang="ko-KR" sz="1200" smtClean="0"/>
              <a:t>!</a:t>
            </a:r>
          </a:p>
          <a:p>
            <a:pPr marL="342900" indent="-342900">
              <a:lnSpc>
                <a:spcPct val="150000"/>
              </a:lnSpc>
              <a:buFont typeface="Arial" panose="020B0604020202020204" pitchFamily="34" charset="0"/>
              <a:buAutoNum type="arabicPeriod"/>
            </a:pPr>
            <a:r>
              <a:rPr lang="en-US" altLang="ko-KR" sz="1400" smtClean="0"/>
              <a:t>DeepFM</a:t>
            </a:r>
            <a:r>
              <a:rPr lang="ko-KR" altLang="en-US" sz="1400" smtClean="0"/>
              <a:t>은 </a:t>
            </a:r>
            <a:r>
              <a:rPr lang="en-US" altLang="ko-KR" sz="1400" smtClean="0"/>
              <a:t>benchmark</a:t>
            </a:r>
            <a:r>
              <a:rPr lang="ko-KR" altLang="en-US" sz="1400" smtClean="0"/>
              <a:t>와 </a:t>
            </a:r>
            <a:r>
              <a:rPr lang="en-US" altLang="ko-KR" sz="1400" smtClean="0"/>
              <a:t>commercial</a:t>
            </a:r>
            <a:r>
              <a:rPr lang="ko-KR" altLang="en-US" sz="1400" smtClean="0"/>
              <a:t>데이터의 </a:t>
            </a:r>
            <a:r>
              <a:rPr lang="en-US" altLang="ko-KR" sz="1400" smtClean="0"/>
              <a:t>CTR predictio</a:t>
            </a:r>
            <a:r>
              <a:rPr lang="ko-KR" altLang="en-US" sz="1400" smtClean="0"/>
              <a:t>에서 의미있는 성능향상을 이루었다</a:t>
            </a:r>
            <a:r>
              <a:rPr lang="en-US" altLang="ko-KR" sz="1400" smtClean="0"/>
              <a:t>.</a:t>
            </a:r>
            <a:r>
              <a:rPr lang="en-US" altLang="ko-KR" sz="1100" smtClean="0"/>
              <a:t> </a:t>
            </a:r>
          </a:p>
        </p:txBody>
      </p:sp>
    </p:spTree>
    <p:extLst>
      <p:ext uri="{BB962C8B-B14F-4D97-AF65-F5344CB8AC3E}">
        <p14:creationId xmlns:p14="http://schemas.microsoft.com/office/powerpoint/2010/main" val="27719982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515110" y="629098"/>
            <a:ext cx="10623430" cy="5423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latin typeface="나눔고딕 ExtraBold" panose="020D0904000000000000" pitchFamily="50" charset="-127"/>
                <a:ea typeface="나눔고딕 ExtraBold" panose="020D0904000000000000" pitchFamily="50" charset="-127"/>
              </a:rPr>
              <a:t>2.1 DeepFM – architechure </a:t>
            </a:r>
            <a:endParaRPr lang="en-US" sz="3200" dirty="0">
              <a:latin typeface="나눔고딕 ExtraBold" panose="020D0904000000000000" pitchFamily="50" charset="-127"/>
              <a:ea typeface="나눔고딕 ExtraBold" panose="020D0904000000000000" pitchFamily="50" charset="-127"/>
            </a:endParaRPr>
          </a:p>
        </p:txBody>
      </p:sp>
      <p:sp>
        <p:nvSpPr>
          <p:cNvPr id="21" name="텍스트 개체 틀 2"/>
          <p:cNvSpPr txBox="1">
            <a:spLocks/>
          </p:cNvSpPr>
          <p:nvPr/>
        </p:nvSpPr>
        <p:spPr>
          <a:xfrm>
            <a:off x="8160808" y="2340863"/>
            <a:ext cx="3598375" cy="3300985"/>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eriod"/>
            </a:pPr>
            <a:r>
              <a:rPr lang="en-US" altLang="ko-KR" sz="1400" smtClean="0"/>
              <a:t>DeepFM</a:t>
            </a:r>
            <a:r>
              <a:rPr lang="ko-KR" altLang="en-US" sz="1400" smtClean="0"/>
              <a:t>은 </a:t>
            </a:r>
            <a:r>
              <a:rPr lang="en-US" altLang="ko-KR" sz="1400" smtClean="0"/>
              <a:t>FM component</a:t>
            </a:r>
            <a:r>
              <a:rPr lang="ko-KR" altLang="en-US" sz="1400" smtClean="0"/>
              <a:t>와 </a:t>
            </a:r>
            <a:r>
              <a:rPr lang="en-US" altLang="ko-KR" sz="1400" smtClean="0"/>
              <a:t>deep component </a:t>
            </a:r>
            <a:r>
              <a:rPr lang="ko-KR" altLang="en-US" sz="1400" smtClean="0"/>
              <a:t>로 구성되고</a:t>
            </a:r>
            <a:r>
              <a:rPr lang="en-US" altLang="ko-KR" sz="1400" smtClean="0"/>
              <a:t>, </a:t>
            </a:r>
            <a:r>
              <a:rPr lang="ko-KR" altLang="en-US" sz="1400" smtClean="0"/>
              <a:t>같은 </a:t>
            </a:r>
            <a:r>
              <a:rPr lang="en-US" altLang="ko-KR" sz="1400" smtClean="0"/>
              <a:t>input</a:t>
            </a:r>
            <a:r>
              <a:rPr lang="ko-KR" altLang="en-US" sz="1400" smtClean="0"/>
              <a:t>을 공유한다</a:t>
            </a:r>
            <a:r>
              <a:rPr lang="en-US" altLang="ko-KR" sz="1400" smtClean="0"/>
              <a:t>.  </a:t>
            </a:r>
          </a:p>
          <a:p>
            <a:pPr marL="342900" indent="-342900">
              <a:lnSpc>
                <a:spcPct val="100000"/>
              </a:lnSpc>
              <a:buAutoNum type="arabicPeriod"/>
            </a:pPr>
            <a:endParaRPr lang="en-US" altLang="ko-KR" sz="1400"/>
          </a:p>
          <a:p>
            <a:pPr marL="342900" indent="-342900">
              <a:lnSpc>
                <a:spcPct val="100000"/>
              </a:lnSpc>
              <a:buAutoNum type="arabicPeriod"/>
            </a:pPr>
            <a:endParaRPr lang="en-US" altLang="ko-KR" sz="1400" smtClean="0"/>
          </a:p>
          <a:p>
            <a:pPr marL="342900" indent="-342900">
              <a:lnSpc>
                <a:spcPct val="100000"/>
              </a:lnSpc>
              <a:buAutoNum type="arabicPeriod"/>
            </a:pPr>
            <a:r>
              <a:rPr lang="ko-KR" altLang="en-US" sz="1400" smtClean="0"/>
              <a:t>예측해야 하는 값 </a:t>
            </a:r>
            <a:r>
              <a:rPr lang="en-US" altLang="ko-KR" sz="1400" smtClean="0"/>
              <a:t>y_hat</a:t>
            </a:r>
            <a:r>
              <a:rPr lang="ko-KR" altLang="en-US" sz="1400" smtClean="0"/>
              <a:t>은 </a:t>
            </a:r>
            <a:r>
              <a:rPr lang="en-US" altLang="ko-KR" sz="1400" smtClean="0"/>
              <a:t>predicted CTR</a:t>
            </a:r>
            <a:r>
              <a:rPr lang="ko-KR" altLang="en-US" sz="1400" smtClean="0"/>
              <a:t>이고 </a:t>
            </a:r>
            <a:r>
              <a:rPr lang="en-US" altLang="ko-KR" sz="1400" smtClean="0"/>
              <a:t>0</a:t>
            </a:r>
            <a:r>
              <a:rPr lang="ko-KR" altLang="en-US" sz="1400" smtClean="0"/>
              <a:t>또는 </a:t>
            </a:r>
            <a:r>
              <a:rPr lang="en-US" altLang="ko-KR" sz="1400" smtClean="0"/>
              <a:t>1</a:t>
            </a:r>
            <a:r>
              <a:rPr lang="ko-KR" altLang="en-US" sz="1400" smtClean="0"/>
              <a:t>값이다</a:t>
            </a:r>
            <a:r>
              <a:rPr lang="en-US" altLang="ko-KR" sz="1400" smtClean="0"/>
              <a:t>. </a:t>
            </a:r>
          </a:p>
          <a:p>
            <a:pPr marL="342900" indent="-342900">
              <a:lnSpc>
                <a:spcPct val="100000"/>
              </a:lnSpc>
              <a:buAutoNum type="arabicPeriod"/>
            </a:pPr>
            <a:r>
              <a:rPr lang="en-US" altLang="ko-KR" sz="1400" smtClean="0"/>
              <a:t>FM layer, Deep layer</a:t>
            </a:r>
            <a:r>
              <a:rPr lang="ko-KR" altLang="en-US" sz="1400" smtClean="0"/>
              <a:t>에서 나온 </a:t>
            </a:r>
            <a:r>
              <a:rPr lang="en-US" altLang="ko-KR" sz="1400" smtClean="0"/>
              <a:t>output</a:t>
            </a:r>
            <a:r>
              <a:rPr lang="ko-KR" altLang="en-US" sz="1400" smtClean="0"/>
              <a:t>을 </a:t>
            </a:r>
            <a:r>
              <a:rPr lang="en-US" altLang="ko-KR" sz="1400" smtClean="0"/>
              <a:t>concat</a:t>
            </a:r>
            <a:r>
              <a:rPr lang="ko-KR" altLang="en-US" sz="1400" smtClean="0"/>
              <a:t>해서 이 값에 </a:t>
            </a:r>
            <a:r>
              <a:rPr lang="en-US" altLang="ko-KR" sz="1400" smtClean="0"/>
              <a:t>sigmoid</a:t>
            </a:r>
            <a:r>
              <a:rPr lang="ko-KR" altLang="en-US" sz="1400" smtClean="0"/>
              <a:t>함수를 적용한 것이 최종 </a:t>
            </a:r>
            <a:r>
              <a:rPr lang="en-US" altLang="ko-KR" sz="1400" smtClean="0"/>
              <a:t>y</a:t>
            </a:r>
            <a:r>
              <a:rPr lang="ko-KR" altLang="en-US" sz="1400" smtClean="0"/>
              <a:t>예측값이 된다</a:t>
            </a:r>
            <a:r>
              <a:rPr lang="en-US" altLang="ko-KR" sz="1400" smtClean="0"/>
              <a:t>. </a:t>
            </a:r>
          </a:p>
        </p:txBody>
      </p:sp>
      <p:pic>
        <p:nvPicPr>
          <p:cNvPr id="5" name="그림 4"/>
          <p:cNvPicPr>
            <a:picLocks noChangeAspect="1"/>
          </p:cNvPicPr>
          <p:nvPr/>
        </p:nvPicPr>
        <p:blipFill>
          <a:blip r:embed="rId2"/>
          <a:stretch>
            <a:fillRect/>
          </a:stretch>
        </p:blipFill>
        <p:spPr>
          <a:xfrm>
            <a:off x="515110" y="1870310"/>
            <a:ext cx="7343775" cy="3667125"/>
          </a:xfrm>
          <a:prstGeom prst="rect">
            <a:avLst/>
          </a:prstGeom>
        </p:spPr>
      </p:pic>
      <p:pic>
        <p:nvPicPr>
          <p:cNvPr id="6" name="그림 5"/>
          <p:cNvPicPr>
            <a:picLocks noChangeAspect="1"/>
          </p:cNvPicPr>
          <p:nvPr/>
        </p:nvPicPr>
        <p:blipFill>
          <a:blip r:embed="rId3"/>
          <a:stretch>
            <a:fillRect/>
          </a:stretch>
        </p:blipFill>
        <p:spPr>
          <a:xfrm>
            <a:off x="8390387" y="3265722"/>
            <a:ext cx="2867025" cy="438150"/>
          </a:xfrm>
          <a:prstGeom prst="rect">
            <a:avLst/>
          </a:prstGeom>
        </p:spPr>
      </p:pic>
      <p:sp>
        <p:nvSpPr>
          <p:cNvPr id="7" name="TextBox 6"/>
          <p:cNvSpPr txBox="1"/>
          <p:nvPr/>
        </p:nvSpPr>
        <p:spPr>
          <a:xfrm>
            <a:off x="8088464" y="3127222"/>
            <a:ext cx="1410386" cy="276999"/>
          </a:xfrm>
          <a:prstGeom prst="rect">
            <a:avLst/>
          </a:prstGeom>
          <a:noFill/>
        </p:spPr>
        <p:txBody>
          <a:bodyPr wrap="none" rtlCol="0">
            <a:spAutoFit/>
          </a:bodyPr>
          <a:lstStyle/>
          <a:p>
            <a:r>
              <a:rPr lang="en-US" altLang="ko-KR" sz="1200" smtClean="0">
                <a:solidFill>
                  <a:srgbClr val="FF0000"/>
                </a:solidFill>
              </a:rPr>
              <a:t>Prediction output</a:t>
            </a:r>
            <a:endParaRPr lang="ko-KR" altLang="en-US" sz="1200">
              <a:solidFill>
                <a:srgbClr val="FF0000"/>
              </a:solidFill>
            </a:endParaRPr>
          </a:p>
        </p:txBody>
      </p:sp>
    </p:spTree>
    <p:extLst>
      <p:ext uri="{BB962C8B-B14F-4D97-AF65-F5344CB8AC3E}">
        <p14:creationId xmlns:p14="http://schemas.microsoft.com/office/powerpoint/2010/main" val="1590265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747420"/>
            <a:ext cx="10515600" cy="539771"/>
          </a:xfrm>
        </p:spPr>
        <p:txBody>
          <a:bodyPr/>
          <a:lstStyle/>
          <a:p>
            <a:r>
              <a:rPr lang="en-US" altLang="ko-KR" smtClean="0"/>
              <a:t>2.1 </a:t>
            </a:r>
            <a:r>
              <a:rPr lang="en-US" altLang="ko-KR"/>
              <a:t>DeepFM – architechure </a:t>
            </a:r>
            <a:endParaRPr lang="en-US" altLang="ko-KR" dirty="0"/>
          </a:p>
        </p:txBody>
      </p:sp>
      <p:sp>
        <p:nvSpPr>
          <p:cNvPr id="3" name="텍스트 개체 틀 2"/>
          <p:cNvSpPr>
            <a:spLocks noGrp="1"/>
          </p:cNvSpPr>
          <p:nvPr>
            <p:ph type="body" sz="quarter" idx="13"/>
          </p:nvPr>
        </p:nvSpPr>
        <p:spPr>
          <a:xfrm>
            <a:off x="847435" y="1783995"/>
            <a:ext cx="4905605" cy="276557"/>
          </a:xfrm>
        </p:spPr>
        <p:txBody>
          <a:bodyPr/>
          <a:lstStyle/>
          <a:p>
            <a:r>
              <a:rPr lang="en-US" altLang="ko-KR" smtClean="0"/>
              <a:t>FM Component</a:t>
            </a:r>
            <a:endParaRPr lang="ko-KR" altLang="en-US" dirty="0"/>
          </a:p>
        </p:txBody>
      </p:sp>
      <p:sp>
        <p:nvSpPr>
          <p:cNvPr id="11" name="제목 1"/>
          <p:cNvSpPr txBox="1">
            <a:spLocks/>
          </p:cNvSpPr>
          <p:nvPr/>
        </p:nvSpPr>
        <p:spPr>
          <a:xfrm>
            <a:off x="729293" y="5788389"/>
            <a:ext cx="5141886" cy="64207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buFont typeface="Arial" panose="020B0604020202020204" pitchFamily="34" charset="0"/>
              <a:buChar char="•"/>
            </a:pPr>
            <a:r>
              <a:rPr lang="en-US" sz="1200" smtClean="0">
                <a:latin typeface="나눔고딕" panose="020D0604000000000000" pitchFamily="50" charset="-127"/>
                <a:ea typeface="나눔고딕" panose="020D0604000000000000" pitchFamily="50" charset="-127"/>
              </a:rPr>
              <a:t>FM</a:t>
            </a:r>
            <a:r>
              <a:rPr lang="ko-KR" altLang="en-US" sz="1200" smtClean="0">
                <a:latin typeface="나눔고딕" panose="020D0604000000000000" pitchFamily="50" charset="-127"/>
                <a:ea typeface="나눔고딕" panose="020D0604000000000000" pitchFamily="50" charset="-127"/>
              </a:rPr>
              <a:t>의 결과는 </a:t>
            </a:r>
            <a:r>
              <a:rPr lang="en-US" altLang="ko-KR" sz="1200" smtClean="0">
                <a:latin typeface="나눔고딕" panose="020D0604000000000000" pitchFamily="50" charset="-127"/>
                <a:ea typeface="나눔고딕" panose="020D0604000000000000" pitchFamily="50" charset="-127"/>
              </a:rPr>
              <a:t>unit</a:t>
            </a:r>
            <a:r>
              <a:rPr lang="ko-KR" altLang="en-US" sz="1200" smtClean="0">
                <a:latin typeface="나눔고딕" panose="020D0604000000000000" pitchFamily="50" charset="-127"/>
                <a:ea typeface="나눔고딕" panose="020D0604000000000000" pitchFamily="50" charset="-127"/>
              </a:rPr>
              <a:t>의 </a:t>
            </a:r>
            <a:r>
              <a:rPr lang="en-US" altLang="ko-KR" sz="1200" smtClean="0">
                <a:latin typeface="나눔고딕" panose="020D0604000000000000" pitchFamily="50" charset="-127"/>
                <a:ea typeface="나눔고딕" panose="020D0604000000000000" pitchFamily="50" charset="-127"/>
              </a:rPr>
              <a:t>addition</a:t>
            </a:r>
            <a:r>
              <a:rPr lang="ko-KR" altLang="en-US" sz="1200" smtClean="0">
                <a:latin typeface="나눔고딕" panose="020D0604000000000000" pitchFamily="50" charset="-127"/>
                <a:ea typeface="나눔고딕" panose="020D0604000000000000" pitchFamily="50" charset="-127"/>
              </a:rPr>
              <a:t>과 많은 </a:t>
            </a:r>
            <a:r>
              <a:rPr lang="en-US" altLang="ko-KR" sz="1200" smtClean="0">
                <a:latin typeface="나눔고딕" panose="020D0604000000000000" pitchFamily="50" charset="-127"/>
                <a:ea typeface="나눔고딕" panose="020D0604000000000000" pitchFamily="50" charset="-127"/>
              </a:rPr>
              <a:t>unit</a:t>
            </a:r>
            <a:r>
              <a:rPr lang="ko-KR" altLang="en-US" sz="1200" smtClean="0">
                <a:latin typeface="나눔고딕" panose="020D0604000000000000" pitchFamily="50" charset="-127"/>
                <a:ea typeface="나눔고딕" panose="020D0604000000000000" pitchFamily="50" charset="-127"/>
              </a:rPr>
              <a:t>의 내적들의 합산이다</a:t>
            </a:r>
            <a:r>
              <a:rPr lang="en-US" altLang="ko-KR" sz="1200" smtClean="0">
                <a:latin typeface="나눔고딕" panose="020D0604000000000000" pitchFamily="50" charset="-127"/>
                <a:ea typeface="나눔고딕" panose="020D0604000000000000" pitchFamily="50" charset="-127"/>
              </a:rPr>
              <a:t>. </a:t>
            </a:r>
          </a:p>
          <a:p>
            <a:pPr marL="171450" indent="-171450">
              <a:buFont typeface="Arial" panose="020B0604020202020204" pitchFamily="34" charset="0"/>
              <a:buChar char="•"/>
            </a:pPr>
            <a:r>
              <a:rPr lang="en-US" sz="1200" smtClean="0">
                <a:latin typeface="나눔고딕" panose="020D0604000000000000" pitchFamily="50" charset="-127"/>
                <a:ea typeface="나눔고딕" panose="020D0604000000000000" pitchFamily="50" charset="-127"/>
              </a:rPr>
              <a:t>Addition unit</a:t>
            </a:r>
            <a:r>
              <a:rPr lang="ko-KR" altLang="en-US" sz="1200" smtClean="0">
                <a:latin typeface="나눔고딕" panose="020D0604000000000000" pitchFamily="50" charset="-127"/>
                <a:ea typeface="나눔고딕" panose="020D0604000000000000" pitchFamily="50" charset="-127"/>
              </a:rPr>
              <a:t>의 </a:t>
            </a:r>
            <a:r>
              <a:rPr lang="en-US" altLang="ko-KR" sz="1200" smtClean="0">
                <a:latin typeface="나눔고딕" panose="020D0604000000000000" pitchFamily="50" charset="-127"/>
                <a:ea typeface="나눔고딕" panose="020D0604000000000000" pitchFamily="50" charset="-127"/>
              </a:rPr>
              <a:t>&lt;w,x&gt;</a:t>
            </a:r>
            <a:r>
              <a:rPr lang="ko-KR" altLang="en-US" sz="1200" smtClean="0">
                <a:latin typeface="나눔고딕" panose="020D0604000000000000" pitchFamily="50" charset="-127"/>
                <a:ea typeface="나눔고딕" panose="020D0604000000000000" pitchFamily="50" charset="-127"/>
              </a:rPr>
              <a:t>는 </a:t>
            </a:r>
            <a:r>
              <a:rPr lang="en-US" altLang="ko-KR" sz="1200" smtClean="0">
                <a:latin typeface="나눔고딕" panose="020D0604000000000000" pitchFamily="50" charset="-127"/>
                <a:ea typeface="나눔고딕" panose="020D0604000000000000" pitchFamily="50" charset="-127"/>
              </a:rPr>
              <a:t>order-1 feature</a:t>
            </a:r>
            <a:r>
              <a:rPr lang="ko-KR" altLang="en-US" sz="1200" smtClean="0">
                <a:latin typeface="나눔고딕" panose="020D0604000000000000" pitchFamily="50" charset="-127"/>
                <a:ea typeface="나눔고딕" panose="020D0604000000000000" pitchFamily="50" charset="-127"/>
              </a:rPr>
              <a:t>의 중요성을 나타냄</a:t>
            </a:r>
            <a:r>
              <a:rPr lang="en-US" altLang="ko-KR" sz="1200" smtClean="0">
                <a:latin typeface="나눔고딕" panose="020D0604000000000000" pitchFamily="50" charset="-127"/>
                <a:ea typeface="나눔고딕" panose="020D0604000000000000" pitchFamily="50" charset="-127"/>
              </a:rPr>
              <a:t>.</a:t>
            </a:r>
          </a:p>
          <a:p>
            <a:pPr marL="171450" indent="-171450">
              <a:buFont typeface="Arial" panose="020B0604020202020204" pitchFamily="34" charset="0"/>
              <a:buChar char="•"/>
            </a:pPr>
            <a:r>
              <a:rPr lang="ko-KR" altLang="en-US" sz="1200" b="1" smtClean="0">
                <a:solidFill>
                  <a:srgbClr val="C00000"/>
                </a:solidFill>
                <a:latin typeface="나눔고딕" panose="020D0604000000000000" pitchFamily="50" charset="-127"/>
                <a:ea typeface="나눔고딕" panose="020D0604000000000000" pitchFamily="50" charset="-127"/>
              </a:rPr>
              <a:t>임베딩 벡터의 내적을 이용해 </a:t>
            </a:r>
            <a:r>
              <a:rPr lang="en-US" altLang="ko-KR" sz="1200" b="1" smtClean="0">
                <a:solidFill>
                  <a:srgbClr val="C00000"/>
                </a:solidFill>
                <a:latin typeface="나눔고딕" panose="020D0604000000000000" pitchFamily="50" charset="-127"/>
                <a:ea typeface="나눔고딕" panose="020D0604000000000000" pitchFamily="50" charset="-127"/>
              </a:rPr>
              <a:t>order-2 </a:t>
            </a:r>
            <a:r>
              <a:rPr lang="ko-KR" altLang="en-US" sz="1200" b="1" smtClean="0">
                <a:solidFill>
                  <a:srgbClr val="C00000"/>
                </a:solidFill>
                <a:latin typeface="나눔고딕" panose="020D0604000000000000" pitchFamily="50" charset="-127"/>
                <a:ea typeface="나눔고딕" panose="020D0604000000000000" pitchFamily="50" charset="-127"/>
              </a:rPr>
              <a:t>의 부분도 해결한다는 것이 포인트</a:t>
            </a:r>
            <a:r>
              <a:rPr lang="en-US" altLang="ko-KR" sz="1200" b="1" smtClean="0">
                <a:solidFill>
                  <a:srgbClr val="C00000"/>
                </a:solidFill>
                <a:latin typeface="나눔고딕" panose="020D0604000000000000" pitchFamily="50" charset="-127"/>
                <a:ea typeface="나눔고딕" panose="020D0604000000000000" pitchFamily="50" charset="-127"/>
              </a:rPr>
              <a:t>!</a:t>
            </a:r>
            <a:endParaRPr lang="en-US" sz="1200" b="1" dirty="0">
              <a:solidFill>
                <a:srgbClr val="C00000"/>
              </a:solidFill>
              <a:latin typeface="나눔고딕" panose="020D0604000000000000" pitchFamily="50" charset="-127"/>
              <a:ea typeface="나눔고딕" panose="020D0604000000000000" pitchFamily="50" charset="-127"/>
            </a:endParaRPr>
          </a:p>
        </p:txBody>
      </p:sp>
      <p:sp>
        <p:nvSpPr>
          <p:cNvPr id="13" name="제목 1"/>
          <p:cNvSpPr txBox="1">
            <a:spLocks/>
          </p:cNvSpPr>
          <p:nvPr/>
        </p:nvSpPr>
        <p:spPr>
          <a:xfrm>
            <a:off x="6502295" y="5221919"/>
            <a:ext cx="4417176" cy="88750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lgn="ctr">
              <a:buFont typeface="Arial" panose="020B0604020202020204" pitchFamily="34" charset="0"/>
              <a:buChar char="•"/>
            </a:pPr>
            <a:r>
              <a:rPr lang="en-US" sz="1200" smtClean="0">
                <a:latin typeface="나눔고딕" panose="020D0604000000000000" pitchFamily="50" charset="-127"/>
                <a:ea typeface="나눔고딕" panose="020D0604000000000000" pitchFamily="50" charset="-127"/>
              </a:rPr>
              <a:t>High-order interaction</a:t>
            </a:r>
            <a:r>
              <a:rPr lang="ko-KR" altLang="en-US" sz="1200" smtClean="0">
                <a:latin typeface="나눔고딕" panose="020D0604000000000000" pitchFamily="50" charset="-127"/>
                <a:ea typeface="나눔고딕" panose="020D0604000000000000" pitchFamily="50" charset="-127"/>
              </a:rPr>
              <a:t>을 학습</a:t>
            </a:r>
            <a:endParaRPr lang="en-US" sz="1200" dirty="0">
              <a:latin typeface="나눔고딕" panose="020D0604000000000000" pitchFamily="50" charset="-127"/>
              <a:ea typeface="나눔고딕" panose="020D0604000000000000" pitchFamily="50" charset="-127"/>
            </a:endParaRPr>
          </a:p>
        </p:txBody>
      </p:sp>
      <p:sp>
        <p:nvSpPr>
          <p:cNvPr id="14" name="텍스트 개체 틀 2"/>
          <p:cNvSpPr txBox="1">
            <a:spLocks/>
          </p:cNvSpPr>
          <p:nvPr/>
        </p:nvSpPr>
        <p:spPr>
          <a:xfrm>
            <a:off x="6258081" y="1786561"/>
            <a:ext cx="4905605" cy="276557"/>
          </a:xfrm>
          <a:prstGeom prst="rect">
            <a:avLst/>
          </a:prstGeom>
        </p:spPr>
        <p:txBody>
          <a:bodyPr vert="horz" lIns="91440" tIns="45720" rIns="91440" bIns="45720" rtlCol="0" anchor="ctr">
            <a:noAutofit/>
          </a:bodyPr>
          <a:lstStyle>
            <a:lvl1pPr marL="0" indent="0" algn="ctr" defTabSz="914400" rtl="0" eaLnBrk="1" latinLnBrk="1" hangingPunct="1">
              <a:lnSpc>
                <a:spcPct val="90000"/>
              </a:lnSpc>
              <a:spcBef>
                <a:spcPts val="1000"/>
              </a:spcBef>
              <a:buFont typeface="Arial" panose="020B0604020202020204" pitchFamily="34" charset="0"/>
              <a:buNone/>
              <a:defRPr sz="1400" kern="1200">
                <a:solidFill>
                  <a:schemeClr val="tx1"/>
                </a:solidFill>
                <a:latin typeface="나눔고딕" panose="020D0604000000000000" pitchFamily="50" charset="-127"/>
                <a:ea typeface="나눔고딕" panose="020D0604000000000000"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mtClean="0"/>
              <a:t>Deep component</a:t>
            </a:r>
            <a:endParaRPr lang="ko-KR" altLang="en-US" dirty="0"/>
          </a:p>
        </p:txBody>
      </p:sp>
      <p:pic>
        <p:nvPicPr>
          <p:cNvPr id="5" name="그림 4"/>
          <p:cNvPicPr>
            <a:picLocks noChangeAspect="1"/>
          </p:cNvPicPr>
          <p:nvPr/>
        </p:nvPicPr>
        <p:blipFill>
          <a:blip r:embed="rId2"/>
          <a:stretch>
            <a:fillRect/>
          </a:stretch>
        </p:blipFill>
        <p:spPr>
          <a:xfrm>
            <a:off x="1013084" y="2060552"/>
            <a:ext cx="4574309" cy="2797790"/>
          </a:xfrm>
          <a:prstGeom prst="rect">
            <a:avLst/>
          </a:prstGeom>
          <a:ln w="12700">
            <a:solidFill>
              <a:schemeClr val="bg1">
                <a:lumMod val="50000"/>
              </a:schemeClr>
            </a:solidFill>
          </a:ln>
        </p:spPr>
      </p:pic>
      <p:pic>
        <p:nvPicPr>
          <p:cNvPr id="7" name="그림 6"/>
          <p:cNvPicPr>
            <a:picLocks noChangeAspect="1"/>
          </p:cNvPicPr>
          <p:nvPr/>
        </p:nvPicPr>
        <p:blipFill rotWithShape="1">
          <a:blip r:embed="rId3"/>
          <a:srcRect t="2969"/>
          <a:stretch/>
        </p:blipFill>
        <p:spPr>
          <a:xfrm>
            <a:off x="6519214" y="2060552"/>
            <a:ext cx="4383337" cy="2797790"/>
          </a:xfrm>
          <a:prstGeom prst="rect">
            <a:avLst/>
          </a:prstGeom>
          <a:ln w="12700">
            <a:solidFill>
              <a:schemeClr val="bg1">
                <a:lumMod val="50000"/>
              </a:schemeClr>
            </a:solidFill>
          </a:ln>
        </p:spPr>
      </p:pic>
      <p:pic>
        <p:nvPicPr>
          <p:cNvPr id="8" name="그림 7"/>
          <p:cNvPicPr>
            <a:picLocks noChangeAspect="1"/>
          </p:cNvPicPr>
          <p:nvPr/>
        </p:nvPicPr>
        <p:blipFill>
          <a:blip r:embed="rId4"/>
          <a:stretch>
            <a:fillRect/>
          </a:stretch>
        </p:blipFill>
        <p:spPr>
          <a:xfrm>
            <a:off x="1835005" y="5010821"/>
            <a:ext cx="2930462" cy="625089"/>
          </a:xfrm>
          <a:prstGeom prst="rect">
            <a:avLst/>
          </a:prstGeom>
        </p:spPr>
      </p:pic>
    </p:spTree>
    <p:extLst>
      <p:ext uri="{BB962C8B-B14F-4D97-AF65-F5344CB8AC3E}">
        <p14:creationId xmlns:p14="http://schemas.microsoft.com/office/powerpoint/2010/main" val="18977589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747420"/>
            <a:ext cx="10515600" cy="539771"/>
          </a:xfrm>
        </p:spPr>
        <p:txBody>
          <a:bodyPr/>
          <a:lstStyle/>
          <a:p>
            <a:r>
              <a:rPr lang="en-US" altLang="ko-KR" smtClean="0"/>
              <a:t>2.1 </a:t>
            </a:r>
            <a:r>
              <a:rPr lang="en-US" altLang="ko-KR"/>
              <a:t>DeepFM – architechure </a:t>
            </a:r>
            <a:endParaRPr lang="en-US" altLang="ko-KR" dirty="0"/>
          </a:p>
        </p:txBody>
      </p:sp>
      <p:sp>
        <p:nvSpPr>
          <p:cNvPr id="3" name="텍스트 개체 틀 2"/>
          <p:cNvSpPr>
            <a:spLocks noGrp="1"/>
          </p:cNvSpPr>
          <p:nvPr>
            <p:ph type="body" sz="quarter" idx="13"/>
          </p:nvPr>
        </p:nvSpPr>
        <p:spPr>
          <a:xfrm>
            <a:off x="754531" y="2015294"/>
            <a:ext cx="4905605" cy="276557"/>
          </a:xfrm>
        </p:spPr>
        <p:txBody>
          <a:bodyPr/>
          <a:lstStyle/>
          <a:p>
            <a:r>
              <a:rPr lang="en-US" altLang="ko-KR" b="1" smtClean="0"/>
              <a:t>Input Part</a:t>
            </a:r>
            <a:endParaRPr lang="ko-KR" altLang="en-US" b="1" dirty="0"/>
          </a:p>
        </p:txBody>
      </p:sp>
      <p:sp>
        <p:nvSpPr>
          <p:cNvPr id="11" name="제목 1"/>
          <p:cNvSpPr txBox="1">
            <a:spLocks/>
          </p:cNvSpPr>
          <p:nvPr/>
        </p:nvSpPr>
        <p:spPr>
          <a:xfrm>
            <a:off x="6169972" y="2930834"/>
            <a:ext cx="5378899" cy="287568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lnSpc>
                <a:spcPct val="150000"/>
              </a:lnSpc>
              <a:buFont typeface="Arial" panose="020B0604020202020204" pitchFamily="34" charset="0"/>
              <a:buChar char="•"/>
            </a:pPr>
            <a:r>
              <a:rPr lang="en-US" sz="1200" b="1" smtClean="0">
                <a:solidFill>
                  <a:srgbClr val="C00000"/>
                </a:solidFill>
                <a:latin typeface="나눔고딕" panose="020D0604000000000000" pitchFamily="50" charset="-127"/>
                <a:ea typeface="나눔고딕" panose="020D0604000000000000" pitchFamily="50" charset="-127"/>
              </a:rPr>
              <a:t>Input layer</a:t>
            </a:r>
            <a:r>
              <a:rPr lang="ko-KR" altLang="en-US" sz="1200" b="1" smtClean="0">
                <a:solidFill>
                  <a:srgbClr val="C00000"/>
                </a:solidFill>
                <a:latin typeface="나눔고딕" panose="020D0604000000000000" pitchFamily="50" charset="-127"/>
                <a:ea typeface="나눔고딕" panose="020D0604000000000000" pitchFamily="50" charset="-127"/>
              </a:rPr>
              <a:t>를 </a:t>
            </a:r>
            <a:r>
              <a:rPr lang="en-US" altLang="ko-KR" sz="1200" b="1" smtClean="0">
                <a:solidFill>
                  <a:srgbClr val="C00000"/>
                </a:solidFill>
                <a:latin typeface="나눔고딕" panose="020D0604000000000000" pitchFamily="50" charset="-127"/>
                <a:ea typeface="나눔고딕" panose="020D0604000000000000" pitchFamily="50" charset="-127"/>
              </a:rPr>
              <a:t>embedding layer</a:t>
            </a:r>
            <a:r>
              <a:rPr lang="ko-KR" altLang="en-US" sz="1200" b="1" smtClean="0">
                <a:solidFill>
                  <a:srgbClr val="C00000"/>
                </a:solidFill>
                <a:latin typeface="나눔고딕" panose="020D0604000000000000" pitchFamily="50" charset="-127"/>
                <a:ea typeface="나눔고딕" panose="020D0604000000000000" pitchFamily="50" charset="-127"/>
              </a:rPr>
              <a:t>로 변환하는 </a:t>
            </a:r>
            <a:r>
              <a:rPr lang="en-US" altLang="ko-KR" sz="1200" b="1" smtClean="0">
                <a:solidFill>
                  <a:srgbClr val="C00000"/>
                </a:solidFill>
                <a:latin typeface="나눔고딕" panose="020D0604000000000000" pitchFamily="50" charset="-127"/>
                <a:ea typeface="나눔고딕" panose="020D0604000000000000" pitchFamily="50" charset="-127"/>
              </a:rPr>
              <a:t>structure</a:t>
            </a:r>
            <a:r>
              <a:rPr lang="ko-KR" altLang="en-US" sz="1200" b="1" smtClean="0">
                <a:solidFill>
                  <a:srgbClr val="C00000"/>
                </a:solidFill>
                <a:latin typeface="나눔고딕" panose="020D0604000000000000" pitchFamily="50" charset="-127"/>
                <a:ea typeface="나눔고딕" panose="020D0604000000000000" pitchFamily="50" charset="-127"/>
              </a:rPr>
              <a:t>이다</a:t>
            </a:r>
            <a:r>
              <a:rPr lang="en-US" altLang="ko-KR" sz="1200" b="1" smtClean="0">
                <a:solidFill>
                  <a:srgbClr val="C00000"/>
                </a:solidFill>
                <a:latin typeface="나눔고딕" panose="020D0604000000000000" pitchFamily="50" charset="-127"/>
                <a:ea typeface="나눔고딕" panose="020D0604000000000000" pitchFamily="50" charset="-127"/>
              </a:rPr>
              <a:t>. </a:t>
            </a:r>
          </a:p>
          <a:p>
            <a:pPr marL="171450" indent="-171450">
              <a:lnSpc>
                <a:spcPct val="150000"/>
              </a:lnSpc>
              <a:buFont typeface="Arial" panose="020B0604020202020204" pitchFamily="34" charset="0"/>
              <a:buChar char="•"/>
            </a:pPr>
            <a:r>
              <a:rPr lang="en-US" sz="1200" b="1" smtClean="0">
                <a:latin typeface="나눔고딕" panose="020D0604000000000000" pitchFamily="50" charset="-127"/>
                <a:ea typeface="나눔고딕" panose="020D0604000000000000" pitchFamily="50" charset="-127"/>
              </a:rPr>
              <a:t>1) input field</a:t>
            </a:r>
            <a:r>
              <a:rPr lang="ko-KR" altLang="en-US" sz="1200" b="1" smtClean="0">
                <a:latin typeface="나눔고딕" panose="020D0604000000000000" pitchFamily="50" charset="-127"/>
                <a:ea typeface="나눔고딕" panose="020D0604000000000000" pitchFamily="50" charset="-127"/>
              </a:rPr>
              <a:t>의 길이는 다 달라도 그들의 </a:t>
            </a:r>
            <a:r>
              <a:rPr lang="en-US" altLang="ko-KR" sz="1200" b="1" smtClean="0">
                <a:latin typeface="나눔고딕" panose="020D0604000000000000" pitchFamily="50" charset="-127"/>
                <a:ea typeface="나눔고딕" panose="020D0604000000000000" pitchFamily="50" charset="-127"/>
              </a:rPr>
              <a:t>embeddin</a:t>
            </a:r>
            <a:r>
              <a:rPr lang="ko-KR" altLang="en-US" sz="1200" b="1" smtClean="0">
                <a:latin typeface="나눔고딕" panose="020D0604000000000000" pitchFamily="50" charset="-127"/>
                <a:ea typeface="나눔고딕" panose="020D0604000000000000" pitchFamily="50" charset="-127"/>
              </a:rPr>
              <a:t>은 같은 사이즈</a:t>
            </a:r>
            <a:r>
              <a:rPr lang="en-US" altLang="ko-KR" sz="1200" b="1" smtClean="0">
                <a:latin typeface="나눔고딕" panose="020D0604000000000000" pitchFamily="50" charset="-127"/>
                <a:ea typeface="나눔고딕" panose="020D0604000000000000" pitchFamily="50" charset="-127"/>
              </a:rPr>
              <a:t>(k)</a:t>
            </a:r>
          </a:p>
          <a:p>
            <a:pPr marL="171450" indent="-171450">
              <a:lnSpc>
                <a:spcPct val="150000"/>
              </a:lnSpc>
              <a:buFont typeface="Arial" panose="020B0604020202020204" pitchFamily="34" charset="0"/>
              <a:buChar char="•"/>
            </a:pPr>
            <a:r>
              <a:rPr lang="en-US" sz="1200" b="1" smtClean="0">
                <a:latin typeface="나눔고딕" panose="020D0604000000000000" pitchFamily="50" charset="-127"/>
                <a:ea typeface="나눔고딕" panose="020D0604000000000000" pitchFamily="50" charset="-127"/>
              </a:rPr>
              <a:t>2) V</a:t>
            </a:r>
            <a:r>
              <a:rPr lang="ko-KR" altLang="en-US" sz="1200" b="1" smtClean="0">
                <a:latin typeface="나눔고딕" panose="020D0604000000000000" pitchFamily="50" charset="-127"/>
                <a:ea typeface="나눔고딕" panose="020D0604000000000000" pitchFamily="50" charset="-127"/>
              </a:rPr>
              <a:t>가 </a:t>
            </a:r>
            <a:r>
              <a:rPr lang="en-US" altLang="ko-KR" sz="1200" b="1" smtClean="0">
                <a:latin typeface="나눔고딕" panose="020D0604000000000000" pitchFamily="50" charset="-127"/>
                <a:ea typeface="나눔고딕" panose="020D0604000000000000" pitchFamily="50" charset="-127"/>
              </a:rPr>
              <a:t>pre-train</a:t>
            </a:r>
            <a:r>
              <a:rPr lang="ko-KR" altLang="en-US" sz="1200" b="1" smtClean="0">
                <a:latin typeface="나눔고딕" panose="020D0604000000000000" pitchFamily="50" charset="-127"/>
                <a:ea typeface="나눔고딕" panose="020D0604000000000000" pitchFamily="50" charset="-127"/>
              </a:rPr>
              <a:t>되어야 할 필요를 없애고 공동적으로 한번에 전체적인 </a:t>
            </a:r>
            <a:r>
              <a:rPr lang="en-US" altLang="ko-KR" sz="1200" b="1" smtClean="0">
                <a:latin typeface="나눔고딕" panose="020D0604000000000000" pitchFamily="50" charset="-127"/>
                <a:ea typeface="나눔고딕" panose="020D0604000000000000" pitchFamily="50" charset="-127"/>
              </a:rPr>
              <a:t>n</a:t>
            </a:r>
            <a:r>
              <a:rPr lang="en-US" altLang="ko-KR" sz="1200" b="1" smtClean="0">
                <a:latin typeface="나눔고딕" panose="020D0604000000000000" pitchFamily="50" charset="-127"/>
                <a:ea typeface="나눔고딕" panose="020D0604000000000000" pitchFamily="50" charset="-127"/>
              </a:rPr>
              <a:t>et</a:t>
            </a:r>
            <a:r>
              <a:rPr lang="en-US" altLang="ko-KR" sz="1200" b="1" smtClean="0">
                <a:latin typeface="나눔고딕" panose="020D0604000000000000" pitchFamily="50" charset="-127"/>
                <a:ea typeface="나눔고딕" panose="020D0604000000000000" pitchFamily="50" charset="-127"/>
              </a:rPr>
              <a:t>work</a:t>
            </a:r>
            <a:r>
              <a:rPr lang="ko-KR" altLang="en-US" sz="1200" b="1" smtClean="0">
                <a:latin typeface="나눔고딕" panose="020D0604000000000000" pitchFamily="50" charset="-127"/>
                <a:ea typeface="나눔고딕" panose="020D0604000000000000" pitchFamily="50" charset="-127"/>
              </a:rPr>
              <a:t>가 학습될 수 있도록 하였다</a:t>
            </a:r>
            <a:r>
              <a:rPr lang="en-US" altLang="ko-KR" sz="1200" b="1" smtClean="0">
                <a:latin typeface="나눔고딕" panose="020D0604000000000000" pitchFamily="50" charset="-127"/>
                <a:ea typeface="나눔고딕" panose="020D0604000000000000" pitchFamily="50" charset="-127"/>
              </a:rPr>
              <a:t>.</a:t>
            </a:r>
          </a:p>
          <a:p>
            <a:pPr marL="171450" indent="-171450">
              <a:lnSpc>
                <a:spcPct val="150000"/>
              </a:lnSpc>
              <a:buFont typeface="Arial" panose="020B0604020202020204" pitchFamily="34" charset="0"/>
              <a:buChar char="•"/>
            </a:pPr>
            <a:endParaRPr lang="en-US" altLang="ko-KR" sz="1200" b="1">
              <a:latin typeface="나눔고딕" panose="020D0604000000000000" pitchFamily="50" charset="-127"/>
              <a:ea typeface="나눔고딕" panose="020D0604000000000000" pitchFamily="50" charset="-127"/>
            </a:endParaRPr>
          </a:p>
          <a:p>
            <a:pPr marL="171450" indent="-171450">
              <a:lnSpc>
                <a:spcPct val="150000"/>
              </a:lnSpc>
              <a:buFont typeface="Arial" panose="020B0604020202020204" pitchFamily="34" charset="0"/>
              <a:buChar char="•"/>
            </a:pPr>
            <a:r>
              <a:rPr lang="en-US" altLang="ko-KR" sz="1200" b="1">
                <a:latin typeface="나눔고딕" panose="020D0604000000000000" pitchFamily="50" charset="-127"/>
                <a:ea typeface="나눔고딕" panose="020D0604000000000000" pitchFamily="50" charset="-127"/>
              </a:rPr>
              <a:t>m</a:t>
            </a:r>
            <a:r>
              <a:rPr lang="en-US" altLang="ko-KR" sz="1200" b="1" smtClean="0">
                <a:latin typeface="나눔고딕" panose="020D0604000000000000" pitchFamily="50" charset="-127"/>
                <a:ea typeface="나눔고딕" panose="020D0604000000000000" pitchFamily="50" charset="-127"/>
              </a:rPr>
              <a:t> : field</a:t>
            </a:r>
            <a:r>
              <a:rPr lang="ko-KR" altLang="en-US" sz="1200" b="1" smtClean="0">
                <a:latin typeface="나눔고딕" panose="020D0604000000000000" pitchFamily="50" charset="-127"/>
                <a:ea typeface="나눔고딕" panose="020D0604000000000000" pitchFamily="50" charset="-127"/>
              </a:rPr>
              <a:t>의 개수</a:t>
            </a:r>
            <a:endParaRPr lang="en-US" altLang="ko-KR" sz="1200" b="1" smtClean="0">
              <a:latin typeface="나눔고딕" panose="020D0604000000000000" pitchFamily="50" charset="-127"/>
              <a:ea typeface="나눔고딕" panose="020D0604000000000000" pitchFamily="50" charset="-127"/>
            </a:endParaRPr>
          </a:p>
          <a:p>
            <a:pPr marL="171450" indent="-171450">
              <a:lnSpc>
                <a:spcPct val="150000"/>
              </a:lnSpc>
              <a:buFont typeface="Arial" panose="020B0604020202020204" pitchFamily="34" charset="0"/>
              <a:buChar char="•"/>
            </a:pPr>
            <a:r>
              <a:rPr lang="en-US" altLang="ko-KR" sz="1200" b="1">
                <a:latin typeface="나눔고딕" panose="020D0604000000000000" pitchFamily="50" charset="-127"/>
                <a:ea typeface="나눔고딕" panose="020D0604000000000000" pitchFamily="50" charset="-127"/>
              </a:rPr>
              <a:t>l</a:t>
            </a:r>
            <a:r>
              <a:rPr lang="en-US" altLang="ko-KR" sz="1200" b="1" smtClean="0">
                <a:latin typeface="나눔고딕" panose="020D0604000000000000" pitchFamily="50" charset="-127"/>
                <a:ea typeface="나눔고딕" panose="020D0604000000000000" pitchFamily="50" charset="-127"/>
              </a:rPr>
              <a:t> : layer depth</a:t>
            </a:r>
          </a:p>
          <a:p>
            <a:pPr marL="171450" indent="-171450">
              <a:lnSpc>
                <a:spcPct val="150000"/>
              </a:lnSpc>
              <a:buFont typeface="Arial" panose="020B0604020202020204" pitchFamily="34" charset="0"/>
              <a:buChar char="•"/>
            </a:pPr>
            <a:r>
              <a:rPr lang="ko-KR" altLang="en-US" sz="1200" b="1" smtClean="0">
                <a:latin typeface="나눔고딕" panose="020D0604000000000000" pitchFamily="50" charset="-127"/>
                <a:ea typeface="나눔고딕" panose="020D0604000000000000" pitchFamily="50" charset="-127"/>
              </a:rPr>
              <a:t>알파 </a:t>
            </a:r>
            <a:r>
              <a:rPr lang="en-US" altLang="ko-KR" sz="1200" b="1" smtClean="0">
                <a:latin typeface="나눔고딕" panose="020D0604000000000000" pitchFamily="50" charset="-127"/>
                <a:ea typeface="나눔고딕" panose="020D0604000000000000" pitchFamily="50" charset="-127"/>
              </a:rPr>
              <a:t>: activation function</a:t>
            </a:r>
          </a:p>
          <a:p>
            <a:pPr marL="171450" indent="-171450">
              <a:lnSpc>
                <a:spcPct val="150000"/>
              </a:lnSpc>
              <a:buFont typeface="Arial" panose="020B0604020202020204" pitchFamily="34" charset="0"/>
              <a:buChar char="•"/>
            </a:pPr>
            <a:r>
              <a:rPr lang="en-US" altLang="ko-KR" sz="1200" b="1" smtClean="0">
                <a:latin typeface="나눔고딕" panose="020D0604000000000000" pitchFamily="50" charset="-127"/>
                <a:ea typeface="나눔고딕" panose="020D0604000000000000" pitchFamily="50" charset="-127"/>
              </a:rPr>
              <a:t>H : hidden layer </a:t>
            </a:r>
            <a:r>
              <a:rPr lang="ko-KR" altLang="en-US" sz="1200" b="1" smtClean="0">
                <a:latin typeface="나눔고딕" panose="020D0604000000000000" pitchFamily="50" charset="-127"/>
                <a:ea typeface="나눔고딕" panose="020D0604000000000000" pitchFamily="50" charset="-127"/>
              </a:rPr>
              <a:t>개수</a:t>
            </a:r>
            <a:r>
              <a:rPr lang="en-US" altLang="ko-KR" sz="1200" b="1" smtClean="0">
                <a:latin typeface="나눔고딕" panose="020D0604000000000000" pitchFamily="50" charset="-127"/>
                <a:ea typeface="나눔고딕" panose="020D0604000000000000" pitchFamily="50" charset="-127"/>
              </a:rPr>
              <a:t> </a:t>
            </a:r>
          </a:p>
          <a:p>
            <a:pPr marL="171450" indent="-171450">
              <a:lnSpc>
                <a:spcPct val="150000"/>
              </a:lnSpc>
              <a:buFont typeface="Arial" panose="020B0604020202020204" pitchFamily="34" charset="0"/>
              <a:buChar char="•"/>
            </a:pPr>
            <a:endParaRPr lang="en-US" sz="1200" b="1" dirty="0">
              <a:latin typeface="나눔고딕" panose="020D0604000000000000" pitchFamily="50" charset="-127"/>
              <a:ea typeface="나눔고딕" panose="020D0604000000000000" pitchFamily="50" charset="-127"/>
            </a:endParaRPr>
          </a:p>
        </p:txBody>
      </p:sp>
      <p:pic>
        <p:nvPicPr>
          <p:cNvPr id="9" name="그림 8"/>
          <p:cNvPicPr>
            <a:picLocks noChangeAspect="1"/>
          </p:cNvPicPr>
          <p:nvPr/>
        </p:nvPicPr>
        <p:blipFill>
          <a:blip r:embed="rId3"/>
          <a:stretch>
            <a:fillRect/>
          </a:stretch>
        </p:blipFill>
        <p:spPr>
          <a:xfrm>
            <a:off x="701040" y="2291851"/>
            <a:ext cx="4959096" cy="2017093"/>
          </a:xfrm>
          <a:prstGeom prst="rect">
            <a:avLst/>
          </a:prstGeom>
        </p:spPr>
      </p:pic>
      <p:pic>
        <p:nvPicPr>
          <p:cNvPr id="4" name="그림 3"/>
          <p:cNvPicPr>
            <a:picLocks noChangeAspect="1"/>
          </p:cNvPicPr>
          <p:nvPr/>
        </p:nvPicPr>
        <p:blipFill>
          <a:blip r:embed="rId4"/>
          <a:stretch>
            <a:fillRect/>
          </a:stretch>
        </p:blipFill>
        <p:spPr>
          <a:xfrm>
            <a:off x="1924697" y="4318069"/>
            <a:ext cx="2519288" cy="534864"/>
          </a:xfrm>
          <a:prstGeom prst="rect">
            <a:avLst/>
          </a:prstGeom>
        </p:spPr>
      </p:pic>
      <p:pic>
        <p:nvPicPr>
          <p:cNvPr id="5" name="그림 4"/>
          <p:cNvPicPr>
            <a:picLocks noChangeAspect="1"/>
          </p:cNvPicPr>
          <p:nvPr/>
        </p:nvPicPr>
        <p:blipFill>
          <a:blip r:embed="rId5"/>
          <a:stretch>
            <a:fillRect/>
          </a:stretch>
        </p:blipFill>
        <p:spPr>
          <a:xfrm>
            <a:off x="1840421" y="4960430"/>
            <a:ext cx="2676716" cy="386900"/>
          </a:xfrm>
          <a:prstGeom prst="rect">
            <a:avLst/>
          </a:prstGeom>
        </p:spPr>
      </p:pic>
      <p:pic>
        <p:nvPicPr>
          <p:cNvPr id="6" name="그림 5"/>
          <p:cNvPicPr>
            <a:picLocks noChangeAspect="1"/>
          </p:cNvPicPr>
          <p:nvPr/>
        </p:nvPicPr>
        <p:blipFill>
          <a:blip r:embed="rId6"/>
          <a:stretch>
            <a:fillRect/>
          </a:stretch>
        </p:blipFill>
        <p:spPr>
          <a:xfrm>
            <a:off x="1534193" y="5454827"/>
            <a:ext cx="3357848" cy="351695"/>
          </a:xfrm>
          <a:prstGeom prst="rect">
            <a:avLst/>
          </a:prstGeom>
        </p:spPr>
      </p:pic>
      <p:sp>
        <p:nvSpPr>
          <p:cNvPr id="7" name="직사각형 6"/>
          <p:cNvSpPr/>
          <p:nvPr/>
        </p:nvSpPr>
        <p:spPr>
          <a:xfrm>
            <a:off x="1453896" y="5347330"/>
            <a:ext cx="164592" cy="1847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85273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747420"/>
            <a:ext cx="10515600" cy="539771"/>
          </a:xfrm>
        </p:spPr>
        <p:txBody>
          <a:bodyPr/>
          <a:lstStyle/>
          <a:p>
            <a:r>
              <a:rPr lang="en-US" altLang="ko-KR"/>
              <a:t>2.2 Relationship with the other Neural Networks</a:t>
            </a:r>
            <a:endParaRPr lang="en-US" altLang="ko-KR" dirty="0"/>
          </a:p>
        </p:txBody>
      </p:sp>
      <p:pic>
        <p:nvPicPr>
          <p:cNvPr id="7" name="그림 6"/>
          <p:cNvPicPr>
            <a:picLocks noChangeAspect="1"/>
          </p:cNvPicPr>
          <p:nvPr/>
        </p:nvPicPr>
        <p:blipFill>
          <a:blip r:embed="rId2"/>
          <a:stretch>
            <a:fillRect/>
          </a:stretch>
        </p:blipFill>
        <p:spPr>
          <a:xfrm>
            <a:off x="1606212" y="1747756"/>
            <a:ext cx="8979576" cy="4519863"/>
          </a:xfrm>
          <a:prstGeom prst="rect">
            <a:avLst/>
          </a:prstGeom>
        </p:spPr>
      </p:pic>
    </p:spTree>
    <p:extLst>
      <p:ext uri="{BB962C8B-B14F-4D97-AF65-F5344CB8AC3E}">
        <p14:creationId xmlns:p14="http://schemas.microsoft.com/office/powerpoint/2010/main" val="13742304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515110" y="629098"/>
            <a:ext cx="10623430" cy="5423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latin typeface="나눔고딕 ExtraBold" panose="020D0904000000000000" pitchFamily="50" charset="-127"/>
                <a:ea typeface="나눔고딕 ExtraBold" panose="020D0904000000000000" pitchFamily="50" charset="-127"/>
              </a:rPr>
              <a:t>Conclusion</a:t>
            </a:r>
            <a:endParaRPr lang="en-US" sz="3200" dirty="0">
              <a:latin typeface="나눔고딕 ExtraBold" panose="020D0904000000000000" pitchFamily="50" charset="-127"/>
              <a:ea typeface="나눔고딕 ExtraBold" panose="020D0904000000000000" pitchFamily="50" charset="-127"/>
            </a:endParaRPr>
          </a:p>
        </p:txBody>
      </p:sp>
      <p:sp>
        <p:nvSpPr>
          <p:cNvPr id="21" name="텍스트 개체 틀 2"/>
          <p:cNvSpPr txBox="1">
            <a:spLocks/>
          </p:cNvSpPr>
          <p:nvPr/>
        </p:nvSpPr>
        <p:spPr>
          <a:xfrm>
            <a:off x="946938" y="1947738"/>
            <a:ext cx="10530687" cy="367582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AutoNum type="arabicPeriod"/>
            </a:pPr>
            <a:r>
              <a:rPr lang="en-US" altLang="ko-KR" sz="1600" smtClean="0"/>
              <a:t>DeepFM</a:t>
            </a:r>
          </a:p>
          <a:p>
            <a:pPr lvl="1">
              <a:lnSpc>
                <a:spcPct val="150000"/>
              </a:lnSpc>
            </a:pPr>
            <a:r>
              <a:rPr lang="en-US" altLang="ko-KR" sz="1200"/>
              <a:t>Deep</a:t>
            </a:r>
            <a:r>
              <a:rPr lang="ko-KR" altLang="en-US" sz="1200"/>
              <a:t> </a:t>
            </a:r>
            <a:r>
              <a:rPr lang="en-US" altLang="ko-KR" sz="1200"/>
              <a:t>componen</a:t>
            </a:r>
            <a:r>
              <a:rPr lang="ko-KR" altLang="en-US" sz="1200"/>
              <a:t>와 </a:t>
            </a:r>
            <a:r>
              <a:rPr lang="en-US" altLang="ko-KR" sz="1200"/>
              <a:t>FM component</a:t>
            </a:r>
            <a:r>
              <a:rPr lang="ko-KR" altLang="en-US" sz="1200"/>
              <a:t>를 합쳐서 학습한다</a:t>
            </a:r>
            <a:r>
              <a:rPr lang="en-US" altLang="ko-KR" sz="1200"/>
              <a:t>. </a:t>
            </a:r>
          </a:p>
          <a:p>
            <a:pPr lvl="1">
              <a:lnSpc>
                <a:spcPct val="150000"/>
              </a:lnSpc>
            </a:pPr>
            <a:r>
              <a:rPr lang="en-US" altLang="ko-KR" sz="1200"/>
              <a:t>Pre-train</a:t>
            </a:r>
            <a:r>
              <a:rPr lang="ko-KR" altLang="en-US" sz="1200"/>
              <a:t>이 필요하지 않다</a:t>
            </a:r>
            <a:r>
              <a:rPr lang="en-US" altLang="ko-KR" sz="1200"/>
              <a:t>. </a:t>
            </a:r>
          </a:p>
          <a:p>
            <a:pPr lvl="1">
              <a:lnSpc>
                <a:spcPct val="150000"/>
              </a:lnSpc>
            </a:pPr>
            <a:r>
              <a:rPr lang="en-US" altLang="ko-KR" sz="1200"/>
              <a:t>High</a:t>
            </a:r>
            <a:r>
              <a:rPr lang="ko-KR" altLang="en-US" sz="1200"/>
              <a:t>와 </a:t>
            </a:r>
            <a:r>
              <a:rPr lang="en-US" altLang="ko-KR" sz="1200"/>
              <a:t>Low-order feature interactions </a:t>
            </a:r>
            <a:r>
              <a:rPr lang="ko-KR" altLang="en-US" sz="1200"/>
              <a:t>둘다 모델링한다</a:t>
            </a:r>
            <a:r>
              <a:rPr lang="en-US" altLang="ko-KR" sz="1200"/>
              <a:t>. </a:t>
            </a:r>
          </a:p>
          <a:p>
            <a:pPr lvl="1">
              <a:lnSpc>
                <a:spcPct val="150000"/>
              </a:lnSpc>
            </a:pPr>
            <a:r>
              <a:rPr lang="en-US" altLang="ko-KR" sz="1200"/>
              <a:t>Input</a:t>
            </a:r>
            <a:r>
              <a:rPr lang="ko-KR" altLang="en-US" sz="1200"/>
              <a:t>과 </a:t>
            </a:r>
            <a:r>
              <a:rPr lang="en-US" altLang="ko-KR" sz="1200"/>
              <a:t>embedding vector</a:t>
            </a:r>
            <a:r>
              <a:rPr lang="ko-KR" altLang="en-US" sz="1200"/>
              <a:t>를 </a:t>
            </a:r>
            <a:r>
              <a:rPr lang="en-US" altLang="ko-KR" sz="1200"/>
              <a:t>share</a:t>
            </a:r>
            <a:r>
              <a:rPr lang="ko-KR" altLang="en-US" sz="1200"/>
              <a:t>한다</a:t>
            </a:r>
            <a:r>
              <a:rPr lang="en-US" altLang="ko-KR" sz="1200"/>
              <a:t>. </a:t>
            </a:r>
            <a:endParaRPr lang="en-US" altLang="ko-KR" sz="1200" smtClean="0"/>
          </a:p>
          <a:p>
            <a:pPr marL="342900" indent="-342900">
              <a:lnSpc>
                <a:spcPct val="150000"/>
              </a:lnSpc>
              <a:buAutoNum type="arabicPeriod"/>
            </a:pPr>
            <a:r>
              <a:rPr lang="en-US" altLang="ko-KR" sz="1600" smtClean="0"/>
              <a:t>Experiment</a:t>
            </a:r>
          </a:p>
          <a:p>
            <a:pPr lvl="1">
              <a:lnSpc>
                <a:spcPct val="150000"/>
              </a:lnSpc>
            </a:pPr>
            <a:r>
              <a:rPr lang="en-US" altLang="ko-KR" sz="1200" smtClean="0"/>
              <a:t>CTR task</a:t>
            </a:r>
            <a:r>
              <a:rPr lang="ko-KR" altLang="en-US" sz="1200" smtClean="0"/>
              <a:t>에서 더 좋은 성능을 얻을 수 있다</a:t>
            </a:r>
            <a:r>
              <a:rPr lang="en-US" altLang="ko-KR" sz="1200" smtClean="0"/>
              <a:t>. </a:t>
            </a:r>
          </a:p>
          <a:p>
            <a:pPr lvl="1">
              <a:lnSpc>
                <a:spcPct val="150000"/>
              </a:lnSpc>
            </a:pPr>
            <a:r>
              <a:rPr lang="ko-KR" altLang="en-US" sz="1200" smtClean="0"/>
              <a:t>다른 </a:t>
            </a:r>
            <a:r>
              <a:rPr lang="en-US" altLang="ko-KR" sz="1200" smtClean="0"/>
              <a:t>SOTA</a:t>
            </a:r>
            <a:r>
              <a:rPr lang="ko-KR" altLang="en-US" sz="1200" smtClean="0"/>
              <a:t>모델보다 </a:t>
            </a:r>
            <a:r>
              <a:rPr lang="en-US" altLang="ko-KR" sz="1200" smtClean="0"/>
              <a:t>AUC</a:t>
            </a:r>
            <a:r>
              <a:rPr lang="ko-KR" altLang="en-US" sz="1200" smtClean="0"/>
              <a:t>와 </a:t>
            </a:r>
            <a:r>
              <a:rPr lang="en-US" altLang="ko-KR" sz="1200" smtClean="0"/>
              <a:t>Logloss</a:t>
            </a:r>
            <a:r>
              <a:rPr lang="ko-KR" altLang="en-US" sz="1200" smtClean="0"/>
              <a:t>에서 성능이 뛰어나다</a:t>
            </a:r>
            <a:r>
              <a:rPr lang="en-US" altLang="ko-KR" sz="1200" smtClean="0"/>
              <a:t>. </a:t>
            </a:r>
          </a:p>
          <a:p>
            <a:pPr lvl="1">
              <a:lnSpc>
                <a:spcPct val="150000"/>
              </a:lnSpc>
            </a:pPr>
            <a:r>
              <a:rPr lang="en-US" altLang="ko-KR" sz="1200" smtClean="0"/>
              <a:t>DeepFM</a:t>
            </a:r>
            <a:r>
              <a:rPr lang="ko-KR" altLang="en-US" sz="1200" smtClean="0"/>
              <a:t>이 가장 </a:t>
            </a:r>
            <a:r>
              <a:rPr lang="en-US" altLang="ko-KR" sz="1200" smtClean="0"/>
              <a:t>efficient</a:t>
            </a:r>
            <a:r>
              <a:rPr lang="ko-KR" altLang="en-US" sz="1200" smtClean="0"/>
              <a:t>하다</a:t>
            </a:r>
            <a:r>
              <a:rPr lang="en-US" altLang="ko-KR" sz="1200" smtClean="0"/>
              <a:t>. </a:t>
            </a:r>
          </a:p>
        </p:txBody>
      </p:sp>
    </p:spTree>
    <p:extLst>
      <p:ext uri="{BB962C8B-B14F-4D97-AF65-F5344CB8AC3E}">
        <p14:creationId xmlns:p14="http://schemas.microsoft.com/office/powerpoint/2010/main" val="37880572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half" idx="2"/>
          </p:nvPr>
        </p:nvSpPr>
        <p:spPr>
          <a:xfrm>
            <a:off x="6049922" y="2251879"/>
            <a:ext cx="5182589" cy="3405969"/>
          </a:xfrm>
        </p:spPr>
        <p:txBody>
          <a:bodyPr/>
          <a:lstStyle/>
          <a:p>
            <a:pPr marL="342900" indent="-342900">
              <a:buAutoNum type="arabicPeriod"/>
            </a:pPr>
            <a:r>
              <a:rPr lang="en-US" altLang="ko-KR" smtClean="0"/>
              <a:t>Factorizaion Machine</a:t>
            </a:r>
            <a:r>
              <a:rPr lang="ko-KR" altLang="en-US" smtClean="0"/>
              <a:t>은 </a:t>
            </a:r>
            <a:r>
              <a:rPr lang="en-US" altLang="ko-KR" smtClean="0"/>
              <a:t>SVM</a:t>
            </a:r>
            <a:r>
              <a:rPr lang="ko-KR" altLang="en-US" smtClean="0"/>
              <a:t>과 </a:t>
            </a:r>
            <a:r>
              <a:rPr lang="en-US" altLang="ko-KR" smtClean="0"/>
              <a:t>Factorization Model </a:t>
            </a:r>
            <a:r>
              <a:rPr lang="ko-KR" altLang="en-US" smtClean="0"/>
              <a:t>의 장점을 합친 모델이다</a:t>
            </a:r>
            <a:r>
              <a:rPr lang="en-US" altLang="ko-KR" smtClean="0"/>
              <a:t>. </a:t>
            </a:r>
          </a:p>
          <a:p>
            <a:pPr marL="342900" indent="-342900">
              <a:buAutoNum type="arabicPeriod"/>
            </a:pPr>
            <a:r>
              <a:rPr lang="en-US" altLang="ko-KR" smtClean="0"/>
              <a:t>Real Value(</a:t>
            </a:r>
            <a:r>
              <a:rPr lang="ko-KR" altLang="en-US" smtClean="0"/>
              <a:t>실수</a:t>
            </a:r>
            <a:r>
              <a:rPr lang="en-US" altLang="ko-KR" smtClean="0"/>
              <a:t>) Feature Vector</a:t>
            </a:r>
            <a:r>
              <a:rPr lang="ko-KR" altLang="en-US" smtClean="0"/>
              <a:t>를 활용한 </a:t>
            </a:r>
            <a:r>
              <a:rPr lang="en-US" altLang="ko-KR" smtClean="0"/>
              <a:t>General Predictior</a:t>
            </a:r>
            <a:r>
              <a:rPr lang="ko-KR" altLang="en-US" smtClean="0"/>
              <a:t>이다</a:t>
            </a:r>
            <a:r>
              <a:rPr lang="en-US" altLang="ko-KR" smtClean="0"/>
              <a:t>. </a:t>
            </a:r>
          </a:p>
          <a:p>
            <a:pPr marL="342900" indent="-342900">
              <a:buAutoNum type="arabicPeriod"/>
            </a:pPr>
            <a:r>
              <a:rPr lang="en-US" altLang="ko-KR" smtClean="0"/>
              <a:t>FM</a:t>
            </a:r>
            <a:r>
              <a:rPr lang="ko-KR" altLang="en-US" smtClean="0"/>
              <a:t>의 방정식은 </a:t>
            </a:r>
            <a:r>
              <a:rPr lang="en-US" altLang="ko-KR" smtClean="0"/>
              <a:t>linear Time</a:t>
            </a:r>
            <a:r>
              <a:rPr lang="ko-KR" altLang="en-US" smtClean="0"/>
              <a:t>이다</a:t>
            </a:r>
            <a:r>
              <a:rPr lang="en-US" altLang="ko-KR" smtClean="0"/>
              <a:t>. </a:t>
            </a:r>
          </a:p>
          <a:p>
            <a:pPr marL="342900" indent="-342900">
              <a:buAutoNum type="arabicPeriod"/>
            </a:pPr>
            <a:r>
              <a:rPr lang="ko-KR" altLang="en-US" smtClean="0"/>
              <a:t>일반적인 추천시스템은 </a:t>
            </a:r>
            <a:r>
              <a:rPr lang="en-US" altLang="ko-KR" smtClean="0"/>
              <a:t>special input data, optimization algorithm</a:t>
            </a:r>
            <a:r>
              <a:rPr lang="ko-KR" altLang="en-US" smtClean="0"/>
              <a:t>이 필요하지만</a:t>
            </a:r>
            <a:r>
              <a:rPr lang="en-US" altLang="ko-KR" smtClean="0"/>
              <a:t>, FM</a:t>
            </a:r>
            <a:r>
              <a:rPr lang="ko-KR" altLang="en-US" smtClean="0"/>
              <a:t>은 어느 곳에서든 쉽게 적용 가능하다</a:t>
            </a:r>
            <a:r>
              <a:rPr lang="en-US" altLang="ko-KR" smtClean="0"/>
              <a:t>. </a:t>
            </a:r>
            <a:endParaRPr lang="en-US" altLang="ko-KR" dirty="0"/>
          </a:p>
        </p:txBody>
      </p:sp>
      <p:sp>
        <p:nvSpPr>
          <p:cNvPr id="5" name="제목 4"/>
          <p:cNvSpPr>
            <a:spLocks noGrp="1"/>
          </p:cNvSpPr>
          <p:nvPr>
            <p:ph type="title"/>
          </p:nvPr>
        </p:nvSpPr>
        <p:spPr>
          <a:xfrm>
            <a:off x="867333" y="935165"/>
            <a:ext cx="5182589" cy="539771"/>
          </a:xfrm>
        </p:spPr>
        <p:txBody>
          <a:bodyPr>
            <a:normAutofit/>
          </a:bodyPr>
          <a:lstStyle/>
          <a:p>
            <a:r>
              <a:rPr lang="en-US" altLang="ko-KR" smtClean="0"/>
              <a:t>Abstract</a:t>
            </a:r>
            <a:endParaRPr lang="ko-KR" altLang="en-US" dirty="0"/>
          </a:p>
        </p:txBody>
      </p:sp>
      <p:pic>
        <p:nvPicPr>
          <p:cNvPr id="2" name="그림 1"/>
          <p:cNvPicPr>
            <a:picLocks noChangeAspect="1"/>
          </p:cNvPicPr>
          <p:nvPr/>
        </p:nvPicPr>
        <p:blipFill>
          <a:blip r:embed="rId2"/>
          <a:stretch>
            <a:fillRect/>
          </a:stretch>
        </p:blipFill>
        <p:spPr>
          <a:xfrm>
            <a:off x="867333" y="1474936"/>
            <a:ext cx="4887835" cy="4959857"/>
          </a:xfrm>
          <a:prstGeom prst="rect">
            <a:avLst/>
          </a:prstGeom>
        </p:spPr>
      </p:pic>
      <p:sp>
        <p:nvSpPr>
          <p:cNvPr id="9" name="모서리가 둥근 직사각형 8"/>
          <p:cNvSpPr/>
          <p:nvPr/>
        </p:nvSpPr>
        <p:spPr>
          <a:xfrm>
            <a:off x="3822192" y="1790255"/>
            <a:ext cx="1837944"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927673" y="1973135"/>
            <a:ext cx="4767153"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927673" y="2185902"/>
            <a:ext cx="4767153"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927673" y="2396700"/>
            <a:ext cx="1837944"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615672" y="3146510"/>
            <a:ext cx="3939795"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3003893" y="5657848"/>
            <a:ext cx="2690933"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915344" y="5863440"/>
            <a:ext cx="4767153"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917230" y="6049167"/>
            <a:ext cx="4767153"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915344" y="6230888"/>
            <a:ext cx="2021738"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1885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515110" y="629098"/>
            <a:ext cx="10623430" cy="5423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나눔고딕 ExtraBold" panose="020D0904000000000000" pitchFamily="50" charset="-127"/>
                <a:ea typeface="나눔고딕 ExtraBold" panose="020D0904000000000000" pitchFamily="50" charset="-127"/>
              </a:rPr>
              <a:t>I. </a:t>
            </a:r>
            <a:r>
              <a:rPr lang="en-US" sz="3200" smtClean="0">
                <a:latin typeface="나눔고딕 ExtraBold" panose="020D0904000000000000" pitchFamily="50" charset="-127"/>
                <a:ea typeface="나눔고딕 ExtraBold" panose="020D0904000000000000" pitchFamily="50" charset="-127"/>
              </a:rPr>
              <a:t>Introduction</a:t>
            </a:r>
            <a:endParaRPr lang="en-US" sz="3200" dirty="0">
              <a:latin typeface="나눔고딕 ExtraBold" panose="020D0904000000000000" pitchFamily="50" charset="-127"/>
              <a:ea typeface="나눔고딕 ExtraBold" panose="020D0904000000000000" pitchFamily="50" charset="-127"/>
            </a:endParaRPr>
          </a:p>
        </p:txBody>
      </p:sp>
      <p:pic>
        <p:nvPicPr>
          <p:cNvPr id="2" name="그림 1"/>
          <p:cNvPicPr>
            <a:picLocks noChangeAspect="1"/>
          </p:cNvPicPr>
          <p:nvPr/>
        </p:nvPicPr>
        <p:blipFill>
          <a:blip r:embed="rId2"/>
          <a:stretch>
            <a:fillRect/>
          </a:stretch>
        </p:blipFill>
        <p:spPr>
          <a:xfrm>
            <a:off x="515110" y="1715833"/>
            <a:ext cx="6276364" cy="4072319"/>
          </a:xfrm>
          <a:prstGeom prst="rect">
            <a:avLst/>
          </a:prstGeom>
        </p:spPr>
      </p:pic>
      <p:sp>
        <p:nvSpPr>
          <p:cNvPr id="21" name="텍스트 개체 틀 2"/>
          <p:cNvSpPr txBox="1">
            <a:spLocks/>
          </p:cNvSpPr>
          <p:nvPr/>
        </p:nvSpPr>
        <p:spPr>
          <a:xfrm>
            <a:off x="7185814" y="2776413"/>
            <a:ext cx="3852142" cy="1740723"/>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smtClean="0"/>
              <a:t>장점 요약</a:t>
            </a:r>
            <a:endParaRPr lang="en-US" altLang="ko-KR" sz="1600" smtClean="0"/>
          </a:p>
          <a:p>
            <a:pPr marL="342900" indent="-342900">
              <a:buFont typeface="Arial" panose="020B0604020202020204" pitchFamily="34" charset="0"/>
              <a:buAutoNum type="arabicPeriod"/>
            </a:pPr>
            <a:r>
              <a:rPr lang="en-US" altLang="ko-KR" sz="1600" smtClean="0"/>
              <a:t>Sparse data</a:t>
            </a:r>
          </a:p>
          <a:p>
            <a:pPr marL="342900" indent="-342900">
              <a:buFont typeface="Arial" panose="020B0604020202020204" pitchFamily="34" charset="0"/>
              <a:buAutoNum type="arabicPeriod"/>
            </a:pPr>
            <a:r>
              <a:rPr lang="en-US" altLang="ko-KR" sz="1600" smtClean="0"/>
              <a:t>Linear Complexity</a:t>
            </a:r>
          </a:p>
          <a:p>
            <a:pPr marL="342900" indent="-342900">
              <a:buFont typeface="Arial" panose="020B0604020202020204" pitchFamily="34" charset="0"/>
              <a:buAutoNum type="arabicPeriod"/>
            </a:pPr>
            <a:r>
              <a:rPr lang="en-US" altLang="ko-KR" sz="1600" smtClean="0"/>
              <a:t>General Predictor</a:t>
            </a:r>
            <a:r>
              <a:rPr lang="ko-KR" altLang="en-US" sz="1600" smtClean="0"/>
              <a:t>로써 추천시스템 이외 다른 머신러닝에서 사용할 수 있다</a:t>
            </a:r>
            <a:r>
              <a:rPr lang="en-US" altLang="ko-KR" sz="1600" smtClean="0"/>
              <a:t>. </a:t>
            </a:r>
            <a:endParaRPr lang="en-US" altLang="ko-KR" sz="1600" dirty="0"/>
          </a:p>
        </p:txBody>
      </p:sp>
    </p:spTree>
    <p:extLst>
      <p:ext uri="{BB962C8B-B14F-4D97-AF65-F5344CB8AC3E}">
        <p14:creationId xmlns:p14="http://schemas.microsoft.com/office/powerpoint/2010/main" val="2034113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515110" y="629098"/>
            <a:ext cx="10623430" cy="5423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나눔고딕 ExtraBold" panose="020D0904000000000000" pitchFamily="50" charset="-127"/>
                <a:ea typeface="나눔고딕 ExtraBold" panose="020D0904000000000000" pitchFamily="50" charset="-127"/>
              </a:rPr>
              <a:t>II. Prediction Under Sparsity</a:t>
            </a:r>
            <a:endParaRPr lang="en-US" sz="3200" dirty="0">
              <a:latin typeface="나눔고딕 ExtraBold" panose="020D0904000000000000" pitchFamily="50" charset="-127"/>
              <a:ea typeface="나눔고딕 ExtraBold" panose="020D0904000000000000" pitchFamily="50" charset="-127"/>
            </a:endParaRPr>
          </a:p>
        </p:txBody>
      </p:sp>
      <p:sp>
        <p:nvSpPr>
          <p:cNvPr id="21" name="텍스트 개체 틀 2"/>
          <p:cNvSpPr txBox="1">
            <a:spLocks/>
          </p:cNvSpPr>
          <p:nvPr/>
        </p:nvSpPr>
        <p:spPr>
          <a:xfrm>
            <a:off x="515110" y="3878929"/>
            <a:ext cx="3098140" cy="2099293"/>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altLang="ko-KR" sz="1400" smtClean="0"/>
              <a:t>Matrix Factorization</a:t>
            </a:r>
            <a:r>
              <a:rPr lang="ko-KR" altLang="en-US" sz="1400" smtClean="0"/>
              <a:t>은 </a:t>
            </a:r>
            <a:r>
              <a:rPr lang="en-US" altLang="ko-KR" sz="1400" smtClean="0"/>
              <a:t>user, movie</a:t>
            </a:r>
            <a:r>
              <a:rPr lang="ko-KR" altLang="en-US" sz="1400" smtClean="0"/>
              <a:t>에 대한 </a:t>
            </a:r>
            <a:r>
              <a:rPr lang="en-US" altLang="ko-KR" sz="1400" smtClean="0"/>
              <a:t>rating</a:t>
            </a:r>
            <a:r>
              <a:rPr lang="ko-KR" altLang="en-US" sz="1400" smtClean="0"/>
              <a:t>만을 사용하는데</a:t>
            </a:r>
            <a:r>
              <a:rPr lang="en-US" altLang="ko-KR" sz="1400" smtClean="0"/>
              <a:t>, FM</a:t>
            </a:r>
            <a:r>
              <a:rPr lang="ko-KR" altLang="en-US" sz="1400" smtClean="0"/>
              <a:t>은 시간을 포함해 더 다양한 </a:t>
            </a:r>
            <a:r>
              <a:rPr lang="en-US" altLang="ko-KR" sz="1400" smtClean="0"/>
              <a:t>feature</a:t>
            </a:r>
            <a:r>
              <a:rPr lang="ko-KR" altLang="en-US" sz="1400" smtClean="0"/>
              <a:t>를 포함한다</a:t>
            </a:r>
            <a:r>
              <a:rPr lang="en-US" altLang="ko-KR" sz="1400" smtClean="0"/>
              <a:t>. </a:t>
            </a:r>
          </a:p>
          <a:p>
            <a:pPr marL="342900" indent="-342900">
              <a:buAutoNum type="arabicPeriod"/>
            </a:pPr>
            <a:r>
              <a:rPr lang="en-US" altLang="ko-KR" sz="1400" smtClean="0"/>
              <a:t>Feature engineering</a:t>
            </a:r>
            <a:r>
              <a:rPr lang="ko-KR" altLang="en-US" sz="1400" smtClean="0"/>
              <a:t>을 한다는 면에서 </a:t>
            </a:r>
            <a:r>
              <a:rPr lang="en-US" altLang="ko-KR" sz="1400" smtClean="0"/>
              <a:t>SVM</a:t>
            </a:r>
            <a:r>
              <a:rPr lang="ko-KR" altLang="en-US" sz="1400" smtClean="0"/>
              <a:t>과 비슷하다</a:t>
            </a:r>
            <a:r>
              <a:rPr lang="en-US" altLang="ko-KR" sz="1400" smtClean="0"/>
              <a:t>.</a:t>
            </a:r>
          </a:p>
          <a:p>
            <a:pPr marL="342900" indent="-342900">
              <a:buAutoNum type="arabicPeriod"/>
            </a:pPr>
            <a:r>
              <a:rPr lang="en-US" altLang="ko-KR" sz="1400" smtClean="0"/>
              <a:t>Sparse</a:t>
            </a:r>
            <a:r>
              <a:rPr lang="ko-KR" altLang="en-US" sz="1400" smtClean="0"/>
              <a:t>한 데이터도 이런식으로 펼쳐놓고보면 충분히 </a:t>
            </a:r>
            <a:r>
              <a:rPr lang="en-US" altLang="ko-KR" sz="1400" smtClean="0"/>
              <a:t>Prediction</a:t>
            </a:r>
            <a:r>
              <a:rPr lang="ko-KR" altLang="en-US" sz="1400" smtClean="0"/>
              <a:t>을 할 수 있다고 강조</a:t>
            </a:r>
            <a:r>
              <a:rPr lang="en-US" altLang="ko-KR" sz="1400" smtClean="0"/>
              <a:t> </a:t>
            </a:r>
            <a:endParaRPr lang="en-US" altLang="ko-KR" sz="1400" dirty="0"/>
          </a:p>
        </p:txBody>
      </p:sp>
      <p:pic>
        <p:nvPicPr>
          <p:cNvPr id="3" name="그림 2"/>
          <p:cNvPicPr>
            <a:picLocks noChangeAspect="1"/>
          </p:cNvPicPr>
          <p:nvPr/>
        </p:nvPicPr>
        <p:blipFill>
          <a:blip r:embed="rId2"/>
          <a:stretch>
            <a:fillRect/>
          </a:stretch>
        </p:blipFill>
        <p:spPr>
          <a:xfrm>
            <a:off x="515110" y="1942130"/>
            <a:ext cx="3593592" cy="1524709"/>
          </a:xfrm>
          <a:prstGeom prst="rect">
            <a:avLst/>
          </a:prstGeom>
        </p:spPr>
      </p:pic>
      <p:pic>
        <p:nvPicPr>
          <p:cNvPr id="4" name="그림 3"/>
          <p:cNvPicPr>
            <a:picLocks noChangeAspect="1"/>
          </p:cNvPicPr>
          <p:nvPr/>
        </p:nvPicPr>
        <p:blipFill>
          <a:blip r:embed="rId3"/>
          <a:stretch>
            <a:fillRect/>
          </a:stretch>
        </p:blipFill>
        <p:spPr>
          <a:xfrm>
            <a:off x="4108702" y="2045921"/>
            <a:ext cx="7909119" cy="3932301"/>
          </a:xfrm>
          <a:prstGeom prst="rect">
            <a:avLst/>
          </a:prstGeom>
        </p:spPr>
      </p:pic>
    </p:spTree>
    <p:extLst>
      <p:ext uri="{BB962C8B-B14F-4D97-AF65-F5344CB8AC3E}">
        <p14:creationId xmlns:p14="http://schemas.microsoft.com/office/powerpoint/2010/main" val="183371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a:t>A. Factorization Machine Model</a:t>
            </a:r>
            <a:endParaRPr lang="ko-KR" altLang="en-US" b="1" dirty="0"/>
          </a:p>
        </p:txBody>
      </p:sp>
      <p:sp>
        <p:nvSpPr>
          <p:cNvPr id="3" name="텍스트 개체 틀 2"/>
          <p:cNvSpPr>
            <a:spLocks noGrp="1"/>
          </p:cNvSpPr>
          <p:nvPr>
            <p:ph type="body" sz="quarter" idx="13"/>
          </p:nvPr>
        </p:nvSpPr>
        <p:spPr/>
        <p:txBody>
          <a:bodyPr/>
          <a:lstStyle/>
          <a:p>
            <a:r>
              <a:rPr lang="en-US" altLang="ko-KR"/>
              <a:t>III. Factorization Machine Model</a:t>
            </a:r>
            <a:endParaRPr lang="ko-KR" altLang="en-US" dirty="0"/>
          </a:p>
        </p:txBody>
      </p:sp>
      <p:sp>
        <p:nvSpPr>
          <p:cNvPr id="17" name="직사각형 16"/>
          <p:cNvSpPr/>
          <p:nvPr/>
        </p:nvSpPr>
        <p:spPr>
          <a:xfrm>
            <a:off x="4261555" y="2234411"/>
            <a:ext cx="3806042" cy="13004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latin typeface="나눔고딕" panose="020D0604000000000000" pitchFamily="50" charset="-127"/>
                <a:ea typeface="나눔고딕" panose="020D0604000000000000" pitchFamily="50" charset="-127"/>
              </a:rPr>
              <a:t>여기에 로고를 넣으세요</a:t>
            </a:r>
            <a:endParaRPr lang="ko-KR" altLang="en-US" dirty="0">
              <a:latin typeface="나눔고딕" panose="020D0604000000000000" pitchFamily="50" charset="-127"/>
              <a:ea typeface="나눔고딕" panose="020D0604000000000000" pitchFamily="50" charset="-127"/>
            </a:endParaRPr>
          </a:p>
        </p:txBody>
      </p:sp>
      <p:grpSp>
        <p:nvGrpSpPr>
          <p:cNvPr id="30" name="그룹 29"/>
          <p:cNvGrpSpPr/>
          <p:nvPr/>
        </p:nvGrpSpPr>
        <p:grpSpPr>
          <a:xfrm>
            <a:off x="927100" y="4873701"/>
            <a:ext cx="3087257" cy="1323439"/>
            <a:chOff x="1170948" y="4248353"/>
            <a:chExt cx="3087257" cy="1323439"/>
          </a:xfrm>
        </p:grpSpPr>
        <p:sp>
          <p:nvSpPr>
            <p:cNvPr id="28" name="TextBox 27"/>
            <p:cNvSpPr txBox="1"/>
            <p:nvPr/>
          </p:nvSpPr>
          <p:spPr>
            <a:xfrm>
              <a:off x="1170948"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sp>
          <p:nvSpPr>
            <p:cNvPr id="29" name="TextBox 28"/>
            <p:cNvSpPr txBox="1"/>
            <p:nvPr/>
          </p:nvSpPr>
          <p:spPr>
            <a:xfrm>
              <a:off x="3801005"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grpSp>
      <p:sp>
        <p:nvSpPr>
          <p:cNvPr id="23" name="제목 1"/>
          <p:cNvSpPr txBox="1">
            <a:spLocks/>
          </p:cNvSpPr>
          <p:nvPr/>
        </p:nvSpPr>
        <p:spPr>
          <a:xfrm>
            <a:off x="1225842" y="5366438"/>
            <a:ext cx="2924639" cy="64207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o-KR" altLang="en-US" sz="1200" smtClean="0">
                <a:latin typeface="나눔고딕" panose="020D0604000000000000" pitchFamily="50" charset="-127"/>
                <a:ea typeface="나눔고딕" panose="020D0604000000000000" pitchFamily="50" charset="-127"/>
              </a:rPr>
              <a:t>개별 </a:t>
            </a:r>
            <a:r>
              <a:rPr lang="ko-KR" altLang="en-US" sz="1200">
                <a:latin typeface="나눔고딕" panose="020D0604000000000000" pitchFamily="50" charset="-127"/>
                <a:ea typeface="나눔고딕" panose="020D0604000000000000" pitchFamily="50" charset="-127"/>
              </a:rPr>
              <a:t>변수 또는 변수 간 </a:t>
            </a:r>
            <a:r>
              <a:rPr lang="en-US" altLang="ko-KR" sz="1200">
                <a:latin typeface="나눔고딕" panose="020D0604000000000000" pitchFamily="50" charset="-127"/>
                <a:ea typeface="나눔고딕" panose="020D0604000000000000" pitchFamily="50" charset="-127"/>
              </a:rPr>
              <a:t>interaction</a:t>
            </a:r>
            <a:r>
              <a:rPr lang="ko-KR" altLang="en-US" sz="1200">
                <a:latin typeface="나눔고딕" panose="020D0604000000000000" pitchFamily="50" charset="-127"/>
                <a:ea typeface="나눔고딕" panose="020D0604000000000000" pitchFamily="50" charset="-127"/>
              </a:rPr>
              <a:t>모두 모델링함</a:t>
            </a:r>
            <a:r>
              <a:rPr lang="en-US" altLang="ko-KR" sz="1200">
                <a:latin typeface="나눔고딕" panose="020D0604000000000000" pitchFamily="50" charset="-127"/>
                <a:ea typeface="나눔고딕" panose="020D0604000000000000" pitchFamily="50" charset="-127"/>
              </a:rPr>
              <a:t>. </a:t>
            </a:r>
          </a:p>
          <a:p>
            <a:pPr algn="ctr"/>
            <a:endParaRPr lang="en-US" altLang="ko-KR" sz="1200" dirty="0">
              <a:latin typeface="나눔고딕" panose="020D0604000000000000" pitchFamily="50" charset="-127"/>
              <a:ea typeface="나눔고딕" panose="020D0604000000000000" pitchFamily="50" charset="-127"/>
            </a:endParaRPr>
          </a:p>
        </p:txBody>
      </p:sp>
      <p:grpSp>
        <p:nvGrpSpPr>
          <p:cNvPr id="43" name="그룹 42"/>
          <p:cNvGrpSpPr/>
          <p:nvPr/>
        </p:nvGrpSpPr>
        <p:grpSpPr>
          <a:xfrm>
            <a:off x="4589198" y="4873701"/>
            <a:ext cx="3087257" cy="1323439"/>
            <a:chOff x="1170948" y="4248353"/>
            <a:chExt cx="3087257" cy="1323439"/>
          </a:xfrm>
        </p:grpSpPr>
        <p:sp>
          <p:nvSpPr>
            <p:cNvPr id="46" name="TextBox 45"/>
            <p:cNvSpPr txBox="1"/>
            <p:nvPr/>
          </p:nvSpPr>
          <p:spPr>
            <a:xfrm>
              <a:off x="1170948"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sp>
          <p:nvSpPr>
            <p:cNvPr id="47" name="TextBox 46"/>
            <p:cNvSpPr txBox="1"/>
            <p:nvPr/>
          </p:nvSpPr>
          <p:spPr>
            <a:xfrm>
              <a:off x="3801005"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grpSp>
      <p:sp>
        <p:nvSpPr>
          <p:cNvPr id="45" name="제목 1"/>
          <p:cNvSpPr txBox="1">
            <a:spLocks/>
          </p:cNvSpPr>
          <p:nvPr/>
        </p:nvSpPr>
        <p:spPr>
          <a:xfrm>
            <a:off x="5078918" y="5196096"/>
            <a:ext cx="2551817" cy="98275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200" smtClean="0">
                <a:latin typeface="나눔고딕" panose="020D0604000000000000" pitchFamily="50" charset="-127"/>
                <a:ea typeface="나눔고딕" panose="020D0604000000000000" pitchFamily="50" charset="-127"/>
              </a:rPr>
              <a:t>Vi</a:t>
            </a:r>
            <a:r>
              <a:rPr lang="ko-KR" altLang="en-US" sz="1200" smtClean="0">
                <a:latin typeface="나눔고딕" panose="020D0604000000000000" pitchFamily="50" charset="-127"/>
                <a:ea typeface="나눔고딕" panose="020D0604000000000000" pitchFamily="50" charset="-127"/>
              </a:rPr>
              <a:t>와 </a:t>
            </a:r>
            <a:r>
              <a:rPr lang="en-US" altLang="ko-KR" sz="1200" smtClean="0">
                <a:latin typeface="나눔고딕" panose="020D0604000000000000" pitchFamily="50" charset="-127"/>
                <a:ea typeface="나눔고딕" panose="020D0604000000000000" pitchFamily="50" charset="-127"/>
              </a:rPr>
              <a:t>Vj</a:t>
            </a:r>
            <a:r>
              <a:rPr lang="ko-KR" altLang="en-US" sz="1200" smtClean="0">
                <a:latin typeface="나눔고딕" panose="020D0604000000000000" pitchFamily="50" charset="-127"/>
                <a:ea typeface="나눔고딕" panose="020D0604000000000000" pitchFamily="50" charset="-127"/>
              </a:rPr>
              <a:t>는 결국 </a:t>
            </a:r>
            <a:r>
              <a:rPr lang="en-US" altLang="ko-KR" sz="1200" smtClean="0">
                <a:latin typeface="나눔고딕" panose="020D0604000000000000" pitchFamily="50" charset="-127"/>
                <a:ea typeface="나눔고딕" panose="020D0604000000000000" pitchFamily="50" charset="-127"/>
              </a:rPr>
              <a:t>Xi</a:t>
            </a:r>
            <a:r>
              <a:rPr lang="ko-KR" altLang="en-US" sz="1200" smtClean="0">
                <a:latin typeface="나눔고딕" panose="020D0604000000000000" pitchFamily="50" charset="-127"/>
                <a:ea typeface="나눔고딕" panose="020D0604000000000000" pitchFamily="50" charset="-127"/>
              </a:rPr>
              <a:t>와 </a:t>
            </a:r>
            <a:r>
              <a:rPr lang="en-US" altLang="ko-KR" sz="1200" smtClean="0">
                <a:latin typeface="나눔고딕" panose="020D0604000000000000" pitchFamily="50" charset="-127"/>
                <a:ea typeface="나눔고딕" panose="020D0604000000000000" pitchFamily="50" charset="-127"/>
              </a:rPr>
              <a:t>Xj</a:t>
            </a:r>
            <a:r>
              <a:rPr lang="ko-KR" altLang="en-US" sz="1200" smtClean="0">
                <a:latin typeface="나눔고딕" panose="020D0604000000000000" pitchFamily="50" charset="-127"/>
                <a:ea typeface="나눔고딕" panose="020D0604000000000000" pitchFamily="50" charset="-127"/>
              </a:rPr>
              <a:t>간</a:t>
            </a:r>
            <a:endParaRPr lang="en-US" altLang="ko-KR" sz="1200" smtClean="0">
              <a:latin typeface="나눔고딕" panose="020D0604000000000000" pitchFamily="50" charset="-127"/>
              <a:ea typeface="나눔고딕" panose="020D0604000000000000" pitchFamily="50" charset="-127"/>
            </a:endParaRPr>
          </a:p>
          <a:p>
            <a:pPr algn="ctr"/>
            <a:r>
              <a:rPr lang="en-US" altLang="ko-KR" sz="1200" smtClean="0">
                <a:latin typeface="나눔고딕" panose="020D0604000000000000" pitchFamily="50" charset="-127"/>
                <a:ea typeface="나눔고딕" panose="020D0604000000000000" pitchFamily="50" charset="-127"/>
              </a:rPr>
              <a:t>Interaction</a:t>
            </a:r>
            <a:r>
              <a:rPr lang="ko-KR" altLang="en-US" sz="1200" smtClean="0">
                <a:latin typeface="나눔고딕" panose="020D0604000000000000" pitchFamily="50" charset="-127"/>
                <a:ea typeface="나눔고딕" panose="020D0604000000000000" pitchFamily="50" charset="-127"/>
              </a:rPr>
              <a:t>을 구할때 </a:t>
            </a:r>
            <a:endParaRPr lang="en-US" altLang="ko-KR" sz="1200" smtClean="0">
              <a:latin typeface="나눔고딕" panose="020D0604000000000000" pitchFamily="50" charset="-127"/>
              <a:ea typeface="나눔고딕" panose="020D0604000000000000" pitchFamily="50" charset="-127"/>
            </a:endParaRPr>
          </a:p>
          <a:p>
            <a:pPr algn="ctr"/>
            <a:r>
              <a:rPr lang="en-US" altLang="ko-KR" sz="1200" smtClean="0">
                <a:latin typeface="나눔고딕" panose="020D0604000000000000" pitchFamily="50" charset="-127"/>
                <a:ea typeface="나눔고딕" panose="020D0604000000000000" pitchFamily="50" charset="-127"/>
              </a:rPr>
              <a:t>Latent Vector</a:t>
            </a:r>
            <a:r>
              <a:rPr lang="ko-KR" altLang="en-US" sz="1200" smtClean="0">
                <a:latin typeface="나눔고딕" panose="020D0604000000000000" pitchFamily="50" charset="-127"/>
                <a:ea typeface="나눔고딕" panose="020D0604000000000000" pitchFamily="50" charset="-127"/>
              </a:rPr>
              <a:t>를 조합하는 것</a:t>
            </a:r>
            <a:endParaRPr lang="en-US" altLang="ko-KR" sz="1200" smtClean="0">
              <a:latin typeface="나눔고딕" panose="020D0604000000000000" pitchFamily="50" charset="-127"/>
              <a:ea typeface="나눔고딕" panose="020D0604000000000000" pitchFamily="50" charset="-127"/>
            </a:endParaRPr>
          </a:p>
          <a:p>
            <a:pPr algn="ctr"/>
            <a:r>
              <a:rPr lang="en-US" altLang="ko-KR" sz="1200" smtClean="0">
                <a:latin typeface="나눔고딕" panose="020D0604000000000000" pitchFamily="50" charset="-127"/>
                <a:ea typeface="나눔고딕" panose="020D0604000000000000" pitchFamily="50" charset="-127"/>
              </a:rPr>
              <a:t>-&gt; Pairwise Feature Interaction</a:t>
            </a:r>
            <a:r>
              <a:rPr lang="ko-KR" altLang="en-US" sz="1200" smtClean="0">
                <a:latin typeface="나눔고딕" panose="020D0604000000000000" pitchFamily="50" charset="-127"/>
                <a:ea typeface="나눔고딕" panose="020D0604000000000000" pitchFamily="50" charset="-127"/>
              </a:rPr>
              <a:t>을 고려할 수 있게 됨</a:t>
            </a:r>
            <a:endParaRPr lang="en-US" altLang="ko-KR" sz="1200" smtClean="0">
              <a:latin typeface="나눔고딕" panose="020D0604000000000000" pitchFamily="50" charset="-127"/>
              <a:ea typeface="나눔고딕" panose="020D0604000000000000" pitchFamily="50" charset="-127"/>
            </a:endParaRPr>
          </a:p>
        </p:txBody>
      </p:sp>
      <p:grpSp>
        <p:nvGrpSpPr>
          <p:cNvPr id="49" name="그룹 48"/>
          <p:cNvGrpSpPr/>
          <p:nvPr/>
        </p:nvGrpSpPr>
        <p:grpSpPr>
          <a:xfrm>
            <a:off x="8251295" y="4873701"/>
            <a:ext cx="3087257" cy="1323439"/>
            <a:chOff x="1170948" y="4248353"/>
            <a:chExt cx="3087257" cy="1323439"/>
          </a:xfrm>
        </p:grpSpPr>
        <p:sp>
          <p:nvSpPr>
            <p:cNvPr id="52" name="TextBox 51"/>
            <p:cNvSpPr txBox="1"/>
            <p:nvPr/>
          </p:nvSpPr>
          <p:spPr>
            <a:xfrm>
              <a:off x="1170948"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sp>
          <p:nvSpPr>
            <p:cNvPr id="53" name="TextBox 52"/>
            <p:cNvSpPr txBox="1"/>
            <p:nvPr/>
          </p:nvSpPr>
          <p:spPr>
            <a:xfrm>
              <a:off x="3801005"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grpSp>
      <p:sp>
        <p:nvSpPr>
          <p:cNvPr id="51" name="제목 1"/>
          <p:cNvSpPr txBox="1">
            <a:spLocks/>
          </p:cNvSpPr>
          <p:nvPr/>
        </p:nvSpPr>
        <p:spPr>
          <a:xfrm>
            <a:off x="8796890" y="5366438"/>
            <a:ext cx="2388754" cy="64207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200" smtClean="0">
                <a:latin typeface="나눔고딕" panose="020D0604000000000000" pitchFamily="50" charset="-127"/>
                <a:ea typeface="나눔고딕" panose="020D0604000000000000" pitchFamily="50" charset="-127"/>
              </a:rPr>
              <a:t>Pairwise feature </a:t>
            </a:r>
            <a:r>
              <a:rPr lang="en-US" altLang="ko-KR" sz="1200" smtClean="0">
                <a:latin typeface="나눔고딕" panose="020D0604000000000000" pitchFamily="50" charset="-127"/>
                <a:ea typeface="나눔고딕" panose="020D0604000000000000" pitchFamily="50" charset="-127"/>
              </a:rPr>
              <a:t>interaction</a:t>
            </a:r>
            <a:r>
              <a:rPr lang="ko-KR" altLang="en-US" sz="1200" smtClean="0">
                <a:latin typeface="나눔고딕" panose="020D0604000000000000" pitchFamily="50" charset="-127"/>
                <a:ea typeface="나눔고딕" panose="020D0604000000000000" pitchFamily="50" charset="-127"/>
              </a:rPr>
              <a:t>을 </a:t>
            </a:r>
            <a:r>
              <a:rPr lang="ko-KR" altLang="en-US" sz="1200" smtClean="0">
                <a:latin typeface="나눔고딕" panose="020D0604000000000000" pitchFamily="50" charset="-127"/>
                <a:ea typeface="나눔고딕" panose="020D0604000000000000" pitchFamily="50" charset="-127"/>
              </a:rPr>
              <a:t>고려하기 때문에 </a:t>
            </a:r>
            <a:r>
              <a:rPr lang="en-US" altLang="ko-KR" sz="1200" smtClean="0">
                <a:latin typeface="나눔고딕" panose="020D0604000000000000" pitchFamily="50" charset="-127"/>
                <a:ea typeface="나눔고딕" panose="020D0604000000000000" pitchFamily="50" charset="-127"/>
              </a:rPr>
              <a:t>sparse</a:t>
            </a:r>
            <a:r>
              <a:rPr lang="ko-KR" altLang="en-US" sz="1200" smtClean="0">
                <a:latin typeface="나눔고딕" panose="020D0604000000000000" pitchFamily="50" charset="-127"/>
                <a:ea typeface="나눔고딕" panose="020D0604000000000000" pitchFamily="50" charset="-127"/>
              </a:rPr>
              <a:t>한 상황에 적합</a:t>
            </a:r>
            <a:endParaRPr lang="en-US" altLang="ko-KR" sz="1200" dirty="0">
              <a:latin typeface="나눔고딕" panose="020D0604000000000000" pitchFamily="50" charset="-127"/>
              <a:ea typeface="나눔고딕" panose="020D0604000000000000" pitchFamily="50" charset="-127"/>
            </a:endParaRPr>
          </a:p>
        </p:txBody>
      </p:sp>
      <p:pic>
        <p:nvPicPr>
          <p:cNvPr id="58" name="그림 57"/>
          <p:cNvPicPr>
            <a:picLocks noChangeAspect="1"/>
          </p:cNvPicPr>
          <p:nvPr/>
        </p:nvPicPr>
        <p:blipFill rotWithShape="1">
          <a:blip r:embed="rId3" cstate="print">
            <a:extLst>
              <a:ext uri="{28A0092B-C50C-407E-A947-70E740481C1C}">
                <a14:useLocalDpi xmlns:a14="http://schemas.microsoft.com/office/drawing/2010/main" val="0"/>
              </a:ext>
            </a:extLst>
          </a:blip>
          <a:srcRect r="9320"/>
          <a:stretch/>
        </p:blipFill>
        <p:spPr>
          <a:xfrm>
            <a:off x="1885188" y="2032836"/>
            <a:ext cx="8421624" cy="2595576"/>
          </a:xfrm>
          <a:prstGeom prst="rect">
            <a:avLst/>
          </a:prstGeom>
          <a:ln>
            <a:solidFill>
              <a:srgbClr val="C00000"/>
            </a:solidFill>
          </a:ln>
        </p:spPr>
      </p:pic>
      <p:grpSp>
        <p:nvGrpSpPr>
          <p:cNvPr id="6" name="그룹 5"/>
          <p:cNvGrpSpPr/>
          <p:nvPr/>
        </p:nvGrpSpPr>
        <p:grpSpPr>
          <a:xfrm>
            <a:off x="2022340" y="2061459"/>
            <a:ext cx="7286485" cy="2409825"/>
            <a:chOff x="2022340" y="1960875"/>
            <a:chExt cx="7286485" cy="2409825"/>
          </a:xfrm>
        </p:grpSpPr>
        <p:pic>
          <p:nvPicPr>
            <p:cNvPr id="4" name="그림 3"/>
            <p:cNvPicPr>
              <a:picLocks noChangeAspect="1"/>
            </p:cNvPicPr>
            <p:nvPr/>
          </p:nvPicPr>
          <p:blipFill>
            <a:blip r:embed="rId4"/>
            <a:stretch>
              <a:fillRect/>
            </a:stretch>
          </p:blipFill>
          <p:spPr>
            <a:xfrm>
              <a:off x="2022340" y="1960875"/>
              <a:ext cx="4695825" cy="2409825"/>
            </a:xfrm>
            <a:prstGeom prst="rect">
              <a:avLst/>
            </a:prstGeom>
          </p:spPr>
        </p:pic>
        <p:pic>
          <p:nvPicPr>
            <p:cNvPr id="5" name="그림 4"/>
            <p:cNvPicPr>
              <a:picLocks noChangeAspect="1"/>
            </p:cNvPicPr>
            <p:nvPr/>
          </p:nvPicPr>
          <p:blipFill rotWithShape="1">
            <a:blip r:embed="rId5"/>
            <a:srcRect r="29995" b="51267"/>
            <a:stretch/>
          </p:blipFill>
          <p:spPr>
            <a:xfrm>
              <a:off x="6701634" y="2015850"/>
              <a:ext cx="2607191" cy="1536447"/>
            </a:xfrm>
            <a:prstGeom prst="rect">
              <a:avLst/>
            </a:prstGeom>
          </p:spPr>
        </p:pic>
      </p:grpSp>
      <p:pic>
        <p:nvPicPr>
          <p:cNvPr id="24" name="그림 23"/>
          <p:cNvPicPr>
            <a:picLocks noChangeAspect="1"/>
          </p:cNvPicPr>
          <p:nvPr/>
        </p:nvPicPr>
        <p:blipFill rotWithShape="1">
          <a:blip r:embed="rId5"/>
          <a:srcRect l="18038" t="49803" r="1676" b="1471"/>
          <a:stretch/>
        </p:blipFill>
        <p:spPr>
          <a:xfrm>
            <a:off x="8005229" y="3402666"/>
            <a:ext cx="2130552" cy="1094596"/>
          </a:xfrm>
          <a:prstGeom prst="rect">
            <a:avLst/>
          </a:prstGeom>
        </p:spPr>
      </p:pic>
      <p:sp>
        <p:nvSpPr>
          <p:cNvPr id="26" name="텍스트 개체 틀 2"/>
          <p:cNvSpPr txBox="1">
            <a:spLocks/>
          </p:cNvSpPr>
          <p:nvPr/>
        </p:nvSpPr>
        <p:spPr>
          <a:xfrm>
            <a:off x="1471823" y="1758746"/>
            <a:ext cx="2789731" cy="324308"/>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smtClean="0"/>
              <a:t>2-way FM (degree d=2) </a:t>
            </a:r>
            <a:r>
              <a:rPr lang="ko-KR" altLang="en-US" sz="1400" smtClean="0"/>
              <a:t>방정식</a:t>
            </a:r>
            <a:r>
              <a:rPr lang="en-US" altLang="ko-KR" sz="1400" smtClean="0"/>
              <a:t> </a:t>
            </a:r>
            <a:endParaRPr lang="en-US" altLang="ko-KR" sz="1400" dirty="0"/>
          </a:p>
        </p:txBody>
      </p:sp>
      <p:pic>
        <p:nvPicPr>
          <p:cNvPr id="8" name="그림 7"/>
          <p:cNvPicPr>
            <a:picLocks noChangeAspect="1"/>
          </p:cNvPicPr>
          <p:nvPr/>
        </p:nvPicPr>
        <p:blipFill>
          <a:blip r:embed="rId6"/>
          <a:stretch>
            <a:fillRect/>
          </a:stretch>
        </p:blipFill>
        <p:spPr>
          <a:xfrm>
            <a:off x="4811613" y="4779769"/>
            <a:ext cx="809625" cy="371475"/>
          </a:xfrm>
          <a:prstGeom prst="rect">
            <a:avLst/>
          </a:prstGeom>
        </p:spPr>
      </p:pic>
      <p:sp>
        <p:nvSpPr>
          <p:cNvPr id="31" name="제목 1"/>
          <p:cNvSpPr txBox="1">
            <a:spLocks/>
          </p:cNvSpPr>
          <p:nvPr/>
        </p:nvSpPr>
        <p:spPr>
          <a:xfrm>
            <a:off x="838200" y="1069489"/>
            <a:ext cx="10515600" cy="637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100" smtClean="0">
                <a:latin typeface="나눔고딕" panose="020D0604000000000000" pitchFamily="50" charset="-127"/>
                <a:ea typeface="나눔고딕" panose="020D0604000000000000" pitchFamily="50" charset="-127"/>
              </a:rPr>
              <a:t>1) ~ 2) equation</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83410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3"/>
          <a:srcRect r="18601"/>
          <a:stretch/>
        </p:blipFill>
        <p:spPr>
          <a:xfrm rot="5400000">
            <a:off x="5605878" y="595175"/>
            <a:ext cx="6300130" cy="5804900"/>
          </a:xfrm>
          <a:prstGeom prst="rect">
            <a:avLst/>
          </a:prstGeom>
        </p:spPr>
      </p:pic>
      <p:pic>
        <p:nvPicPr>
          <p:cNvPr id="11" name="그림 10"/>
          <p:cNvPicPr>
            <a:picLocks noChangeAspect="1"/>
          </p:cNvPicPr>
          <p:nvPr/>
        </p:nvPicPr>
        <p:blipFill>
          <a:blip r:embed="rId4"/>
          <a:stretch>
            <a:fillRect/>
          </a:stretch>
        </p:blipFill>
        <p:spPr>
          <a:xfrm>
            <a:off x="395287" y="1774648"/>
            <a:ext cx="5246952" cy="4104323"/>
          </a:xfrm>
          <a:prstGeom prst="rect">
            <a:avLst/>
          </a:prstGeom>
        </p:spPr>
      </p:pic>
      <p:sp>
        <p:nvSpPr>
          <p:cNvPr id="32" name="제목 1"/>
          <p:cNvSpPr>
            <a:spLocks noGrp="1"/>
          </p:cNvSpPr>
          <p:nvPr>
            <p:ph type="title"/>
          </p:nvPr>
        </p:nvSpPr>
        <p:spPr>
          <a:xfrm>
            <a:off x="-202883" y="848740"/>
            <a:ext cx="6056376" cy="539771"/>
          </a:xfrm>
        </p:spPr>
        <p:txBody>
          <a:bodyPr>
            <a:normAutofit/>
          </a:bodyPr>
          <a:lstStyle/>
          <a:p>
            <a:r>
              <a:rPr lang="en-US" altLang="ko-KR" sz="2400" b="1"/>
              <a:t>A. Factorization Machine Model</a:t>
            </a:r>
            <a:endParaRPr lang="ko-KR" altLang="en-US" sz="2400" b="1" dirty="0"/>
          </a:p>
        </p:txBody>
      </p:sp>
      <p:sp>
        <p:nvSpPr>
          <p:cNvPr id="33" name="제목 1"/>
          <p:cNvSpPr txBox="1">
            <a:spLocks/>
          </p:cNvSpPr>
          <p:nvPr/>
        </p:nvSpPr>
        <p:spPr>
          <a:xfrm>
            <a:off x="3018763" y="1136861"/>
            <a:ext cx="3297936" cy="637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100" smtClean="0">
                <a:latin typeface="나눔고딕" panose="020D0604000000000000" pitchFamily="50" charset="-127"/>
                <a:ea typeface="나눔고딕" panose="020D0604000000000000" pitchFamily="50" charset="-127"/>
              </a:rPr>
              <a:t>1) ~ 2) equation</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966485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자유형 24"/>
          <p:cNvSpPr/>
          <p:nvPr/>
        </p:nvSpPr>
        <p:spPr>
          <a:xfrm>
            <a:off x="1291970" y="3501452"/>
            <a:ext cx="4394209" cy="2739669"/>
          </a:xfrm>
          <a:custGeom>
            <a:avLst/>
            <a:gdLst>
              <a:gd name="connsiteX0" fmla="*/ 46614 w 9327692"/>
              <a:gd name="connsiteY0" fmla="*/ 0 h 672314"/>
              <a:gd name="connsiteX1" fmla="*/ 112056 w 9327692"/>
              <a:gd name="connsiteY1" fmla="*/ 0 h 672314"/>
              <a:gd name="connsiteX2" fmla="*/ 1259298 w 9327692"/>
              <a:gd name="connsiteY2" fmla="*/ 0 h 672314"/>
              <a:gd name="connsiteX3" fmla="*/ 8068395 w 9327692"/>
              <a:gd name="connsiteY3" fmla="*/ 0 h 672314"/>
              <a:gd name="connsiteX4" fmla="*/ 9215637 w 9327692"/>
              <a:gd name="connsiteY4" fmla="*/ 0 h 672314"/>
              <a:gd name="connsiteX5" fmla="*/ 9281079 w 9327692"/>
              <a:gd name="connsiteY5" fmla="*/ 0 h 672314"/>
              <a:gd name="connsiteX6" fmla="*/ 9327692 w 9327692"/>
              <a:gd name="connsiteY6" fmla="*/ 46613 h 672314"/>
              <a:gd name="connsiteX7" fmla="*/ 9327692 w 9327692"/>
              <a:gd name="connsiteY7" fmla="*/ 112055 h 672314"/>
              <a:gd name="connsiteX8" fmla="*/ 9327692 w 9327692"/>
              <a:gd name="connsiteY8" fmla="*/ 233061 h 672314"/>
              <a:gd name="connsiteX9" fmla="*/ 9327692 w 9327692"/>
              <a:gd name="connsiteY9" fmla="*/ 439253 h 672314"/>
              <a:gd name="connsiteX10" fmla="*/ 9327692 w 9327692"/>
              <a:gd name="connsiteY10" fmla="*/ 560259 h 672314"/>
              <a:gd name="connsiteX11" fmla="*/ 9327692 w 9327692"/>
              <a:gd name="connsiteY11" fmla="*/ 625701 h 672314"/>
              <a:gd name="connsiteX12" fmla="*/ 9281079 w 9327692"/>
              <a:gd name="connsiteY12" fmla="*/ 672314 h 672314"/>
              <a:gd name="connsiteX13" fmla="*/ 9215637 w 9327692"/>
              <a:gd name="connsiteY13" fmla="*/ 672314 h 672314"/>
              <a:gd name="connsiteX14" fmla="*/ 8068395 w 9327692"/>
              <a:gd name="connsiteY14" fmla="*/ 672314 h 672314"/>
              <a:gd name="connsiteX15" fmla="*/ 1259298 w 9327692"/>
              <a:gd name="connsiteY15" fmla="*/ 672314 h 672314"/>
              <a:gd name="connsiteX16" fmla="*/ 112056 w 9327692"/>
              <a:gd name="connsiteY16" fmla="*/ 672314 h 672314"/>
              <a:gd name="connsiteX17" fmla="*/ 46613 w 9327692"/>
              <a:gd name="connsiteY17" fmla="*/ 672314 h 672314"/>
              <a:gd name="connsiteX18" fmla="*/ 0 w 9327692"/>
              <a:gd name="connsiteY18" fmla="*/ 625701 h 672314"/>
              <a:gd name="connsiteX19" fmla="*/ 0 w 9327692"/>
              <a:gd name="connsiteY19" fmla="*/ 439253 h 672314"/>
              <a:gd name="connsiteX20" fmla="*/ 1 w 9327692"/>
              <a:gd name="connsiteY20" fmla="*/ 439253 h 672314"/>
              <a:gd name="connsiteX21" fmla="*/ 1 w 9327692"/>
              <a:gd name="connsiteY21" fmla="*/ 233061 h 672314"/>
              <a:gd name="connsiteX22" fmla="*/ 1 w 9327692"/>
              <a:gd name="connsiteY22" fmla="*/ 112055 h 672314"/>
              <a:gd name="connsiteX23" fmla="*/ 1 w 9327692"/>
              <a:gd name="connsiteY23" fmla="*/ 46613 h 672314"/>
              <a:gd name="connsiteX24" fmla="*/ 46614 w 9327692"/>
              <a:gd name="connsiteY24" fmla="*/ 0 h 672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27692" h="672314">
                <a:moveTo>
                  <a:pt x="46614" y="0"/>
                </a:moveTo>
                <a:lnTo>
                  <a:pt x="112056" y="0"/>
                </a:lnTo>
                <a:lnTo>
                  <a:pt x="1259298" y="0"/>
                </a:lnTo>
                <a:lnTo>
                  <a:pt x="8068395" y="0"/>
                </a:lnTo>
                <a:lnTo>
                  <a:pt x="9215637" y="0"/>
                </a:lnTo>
                <a:lnTo>
                  <a:pt x="9281079" y="0"/>
                </a:lnTo>
                <a:cubicBezTo>
                  <a:pt x="9306823" y="0"/>
                  <a:pt x="9327692" y="20869"/>
                  <a:pt x="9327692" y="46613"/>
                </a:cubicBezTo>
                <a:lnTo>
                  <a:pt x="9327692" y="112055"/>
                </a:lnTo>
                <a:lnTo>
                  <a:pt x="9327692" y="233061"/>
                </a:lnTo>
                <a:lnTo>
                  <a:pt x="9327692" y="439253"/>
                </a:lnTo>
                <a:lnTo>
                  <a:pt x="9327692" y="560259"/>
                </a:lnTo>
                <a:lnTo>
                  <a:pt x="9327692" y="625701"/>
                </a:lnTo>
                <a:cubicBezTo>
                  <a:pt x="9327692" y="651445"/>
                  <a:pt x="9306823" y="672314"/>
                  <a:pt x="9281079" y="672314"/>
                </a:cubicBezTo>
                <a:lnTo>
                  <a:pt x="9215637" y="672314"/>
                </a:lnTo>
                <a:lnTo>
                  <a:pt x="8068395" y="672314"/>
                </a:lnTo>
                <a:lnTo>
                  <a:pt x="1259298" y="672314"/>
                </a:lnTo>
                <a:lnTo>
                  <a:pt x="112056" y="672314"/>
                </a:lnTo>
                <a:lnTo>
                  <a:pt x="46613" y="672314"/>
                </a:lnTo>
                <a:cubicBezTo>
                  <a:pt x="20870" y="672314"/>
                  <a:pt x="0" y="651445"/>
                  <a:pt x="0" y="625701"/>
                </a:cubicBezTo>
                <a:lnTo>
                  <a:pt x="0" y="439253"/>
                </a:lnTo>
                <a:lnTo>
                  <a:pt x="1" y="439253"/>
                </a:lnTo>
                <a:lnTo>
                  <a:pt x="1" y="233061"/>
                </a:lnTo>
                <a:lnTo>
                  <a:pt x="1" y="112055"/>
                </a:lnTo>
                <a:lnTo>
                  <a:pt x="1" y="46613"/>
                </a:lnTo>
                <a:cubicBezTo>
                  <a:pt x="1" y="20869"/>
                  <a:pt x="20870" y="0"/>
                  <a:pt x="46614" y="0"/>
                </a:cubicBezTo>
                <a:close/>
              </a:path>
            </a:pathLst>
          </a:cu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15"/>
          <p:cNvSpPr/>
          <p:nvPr/>
        </p:nvSpPr>
        <p:spPr>
          <a:xfrm>
            <a:off x="1458072" y="1900291"/>
            <a:ext cx="9327692" cy="1163780"/>
          </a:xfrm>
          <a:custGeom>
            <a:avLst/>
            <a:gdLst>
              <a:gd name="connsiteX0" fmla="*/ 46614 w 9327692"/>
              <a:gd name="connsiteY0" fmla="*/ 0 h 672314"/>
              <a:gd name="connsiteX1" fmla="*/ 112056 w 9327692"/>
              <a:gd name="connsiteY1" fmla="*/ 0 h 672314"/>
              <a:gd name="connsiteX2" fmla="*/ 1259298 w 9327692"/>
              <a:gd name="connsiteY2" fmla="*/ 0 h 672314"/>
              <a:gd name="connsiteX3" fmla="*/ 8068395 w 9327692"/>
              <a:gd name="connsiteY3" fmla="*/ 0 h 672314"/>
              <a:gd name="connsiteX4" fmla="*/ 9215637 w 9327692"/>
              <a:gd name="connsiteY4" fmla="*/ 0 h 672314"/>
              <a:gd name="connsiteX5" fmla="*/ 9281079 w 9327692"/>
              <a:gd name="connsiteY5" fmla="*/ 0 h 672314"/>
              <a:gd name="connsiteX6" fmla="*/ 9327692 w 9327692"/>
              <a:gd name="connsiteY6" fmla="*/ 46613 h 672314"/>
              <a:gd name="connsiteX7" fmla="*/ 9327692 w 9327692"/>
              <a:gd name="connsiteY7" fmla="*/ 112055 h 672314"/>
              <a:gd name="connsiteX8" fmla="*/ 9327692 w 9327692"/>
              <a:gd name="connsiteY8" fmla="*/ 233061 h 672314"/>
              <a:gd name="connsiteX9" fmla="*/ 9327692 w 9327692"/>
              <a:gd name="connsiteY9" fmla="*/ 439253 h 672314"/>
              <a:gd name="connsiteX10" fmla="*/ 9327692 w 9327692"/>
              <a:gd name="connsiteY10" fmla="*/ 560259 h 672314"/>
              <a:gd name="connsiteX11" fmla="*/ 9327692 w 9327692"/>
              <a:gd name="connsiteY11" fmla="*/ 625701 h 672314"/>
              <a:gd name="connsiteX12" fmla="*/ 9281079 w 9327692"/>
              <a:gd name="connsiteY12" fmla="*/ 672314 h 672314"/>
              <a:gd name="connsiteX13" fmla="*/ 9215637 w 9327692"/>
              <a:gd name="connsiteY13" fmla="*/ 672314 h 672314"/>
              <a:gd name="connsiteX14" fmla="*/ 8068395 w 9327692"/>
              <a:gd name="connsiteY14" fmla="*/ 672314 h 672314"/>
              <a:gd name="connsiteX15" fmla="*/ 1259298 w 9327692"/>
              <a:gd name="connsiteY15" fmla="*/ 672314 h 672314"/>
              <a:gd name="connsiteX16" fmla="*/ 112056 w 9327692"/>
              <a:gd name="connsiteY16" fmla="*/ 672314 h 672314"/>
              <a:gd name="connsiteX17" fmla="*/ 46613 w 9327692"/>
              <a:gd name="connsiteY17" fmla="*/ 672314 h 672314"/>
              <a:gd name="connsiteX18" fmla="*/ 0 w 9327692"/>
              <a:gd name="connsiteY18" fmla="*/ 625701 h 672314"/>
              <a:gd name="connsiteX19" fmla="*/ 0 w 9327692"/>
              <a:gd name="connsiteY19" fmla="*/ 439253 h 672314"/>
              <a:gd name="connsiteX20" fmla="*/ 1 w 9327692"/>
              <a:gd name="connsiteY20" fmla="*/ 439253 h 672314"/>
              <a:gd name="connsiteX21" fmla="*/ 1 w 9327692"/>
              <a:gd name="connsiteY21" fmla="*/ 233061 h 672314"/>
              <a:gd name="connsiteX22" fmla="*/ 1 w 9327692"/>
              <a:gd name="connsiteY22" fmla="*/ 112055 h 672314"/>
              <a:gd name="connsiteX23" fmla="*/ 1 w 9327692"/>
              <a:gd name="connsiteY23" fmla="*/ 46613 h 672314"/>
              <a:gd name="connsiteX24" fmla="*/ 46614 w 9327692"/>
              <a:gd name="connsiteY24" fmla="*/ 0 h 672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27692" h="672314">
                <a:moveTo>
                  <a:pt x="46614" y="0"/>
                </a:moveTo>
                <a:lnTo>
                  <a:pt x="112056" y="0"/>
                </a:lnTo>
                <a:lnTo>
                  <a:pt x="1259298" y="0"/>
                </a:lnTo>
                <a:lnTo>
                  <a:pt x="8068395" y="0"/>
                </a:lnTo>
                <a:lnTo>
                  <a:pt x="9215637" y="0"/>
                </a:lnTo>
                <a:lnTo>
                  <a:pt x="9281079" y="0"/>
                </a:lnTo>
                <a:cubicBezTo>
                  <a:pt x="9306823" y="0"/>
                  <a:pt x="9327692" y="20869"/>
                  <a:pt x="9327692" y="46613"/>
                </a:cubicBezTo>
                <a:lnTo>
                  <a:pt x="9327692" y="112055"/>
                </a:lnTo>
                <a:lnTo>
                  <a:pt x="9327692" y="233061"/>
                </a:lnTo>
                <a:lnTo>
                  <a:pt x="9327692" y="439253"/>
                </a:lnTo>
                <a:lnTo>
                  <a:pt x="9327692" y="560259"/>
                </a:lnTo>
                <a:lnTo>
                  <a:pt x="9327692" y="625701"/>
                </a:lnTo>
                <a:cubicBezTo>
                  <a:pt x="9327692" y="651445"/>
                  <a:pt x="9306823" y="672314"/>
                  <a:pt x="9281079" y="672314"/>
                </a:cubicBezTo>
                <a:lnTo>
                  <a:pt x="9215637" y="672314"/>
                </a:lnTo>
                <a:lnTo>
                  <a:pt x="8068395" y="672314"/>
                </a:lnTo>
                <a:lnTo>
                  <a:pt x="1259298" y="672314"/>
                </a:lnTo>
                <a:lnTo>
                  <a:pt x="112056" y="672314"/>
                </a:lnTo>
                <a:lnTo>
                  <a:pt x="46613" y="672314"/>
                </a:lnTo>
                <a:cubicBezTo>
                  <a:pt x="20870" y="672314"/>
                  <a:pt x="0" y="651445"/>
                  <a:pt x="0" y="625701"/>
                </a:cubicBezTo>
                <a:lnTo>
                  <a:pt x="0" y="439253"/>
                </a:lnTo>
                <a:lnTo>
                  <a:pt x="1" y="439253"/>
                </a:lnTo>
                <a:lnTo>
                  <a:pt x="1" y="233061"/>
                </a:lnTo>
                <a:lnTo>
                  <a:pt x="1" y="112055"/>
                </a:lnTo>
                <a:lnTo>
                  <a:pt x="1" y="46613"/>
                </a:lnTo>
                <a:cubicBezTo>
                  <a:pt x="1" y="20869"/>
                  <a:pt x="20870" y="0"/>
                  <a:pt x="46614" y="0"/>
                </a:cubicBezTo>
                <a:close/>
              </a:path>
            </a:pathLst>
          </a:cu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b="1"/>
              <a:t>A. Factorization Machine Model</a:t>
            </a:r>
            <a:endParaRPr lang="ko-KR" altLang="en-US" dirty="0"/>
          </a:p>
        </p:txBody>
      </p:sp>
      <p:sp>
        <p:nvSpPr>
          <p:cNvPr id="3" name="텍스트 개체 틀 2"/>
          <p:cNvSpPr>
            <a:spLocks noGrp="1"/>
          </p:cNvSpPr>
          <p:nvPr>
            <p:ph type="body" sz="quarter" idx="13"/>
          </p:nvPr>
        </p:nvSpPr>
        <p:spPr/>
        <p:txBody>
          <a:bodyPr/>
          <a:lstStyle/>
          <a:p>
            <a:r>
              <a:rPr lang="en-US" altLang="ko-KR"/>
              <a:t>III. Factorization Machine Model</a:t>
            </a:r>
            <a:endParaRPr lang="ko-KR" altLang="en-US" dirty="0"/>
          </a:p>
        </p:txBody>
      </p:sp>
      <p:sp>
        <p:nvSpPr>
          <p:cNvPr id="4" name="TextBox 3"/>
          <p:cNvSpPr txBox="1"/>
          <p:nvPr/>
        </p:nvSpPr>
        <p:spPr>
          <a:xfrm>
            <a:off x="1458072" y="2070564"/>
            <a:ext cx="9327692" cy="830997"/>
          </a:xfrm>
          <a:prstGeom prst="rect">
            <a:avLst/>
          </a:prstGeom>
          <a:noFill/>
        </p:spPr>
        <p:txBody>
          <a:bodyPr wrap="square" numCol="1" spcCol="1800000" rtlCol="0" anchor="ctr">
            <a:spAutoFit/>
          </a:bodyPr>
          <a:lstStyle/>
          <a:p>
            <a:pPr algn="ctr"/>
            <a:r>
              <a:rPr lang="en-US" altLang="ko-KR" sz="1600" smtClean="0">
                <a:solidFill>
                  <a:schemeClr val="bg1"/>
                </a:solidFill>
              </a:rPr>
              <a:t>Factorization machines can estimate interactions even in sparse settings well because they break the independence of the interaction parameters by factorizing them. In general this means that the data for one interaction helps also to estimate the parameters for related interactions.</a:t>
            </a:r>
            <a:endParaRPr lang="en-US" altLang="ko-KR" sz="1600" dirty="0" smtClean="0">
              <a:solidFill>
                <a:schemeClr val="bg1"/>
              </a:solidFill>
              <a:latin typeface="나눔고딕" panose="020D0604000000000000" pitchFamily="50" charset="-127"/>
              <a:ea typeface="나눔고딕" panose="020D0604000000000000" pitchFamily="50" charset="-127"/>
            </a:endParaRPr>
          </a:p>
        </p:txBody>
      </p:sp>
      <p:sp>
        <p:nvSpPr>
          <p:cNvPr id="14" name="제목 1"/>
          <p:cNvSpPr txBox="1">
            <a:spLocks/>
          </p:cNvSpPr>
          <p:nvPr/>
        </p:nvSpPr>
        <p:spPr>
          <a:xfrm>
            <a:off x="838200" y="1087183"/>
            <a:ext cx="10515600" cy="637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200">
                <a:latin typeface="나눔고딕" panose="020D0604000000000000" pitchFamily="50" charset="-127"/>
                <a:ea typeface="나눔고딕" panose="020D0604000000000000" pitchFamily="50" charset="-127"/>
              </a:rPr>
              <a:t>3</a:t>
            </a:r>
            <a:r>
              <a:rPr lang="en-US" altLang="ko-KR" sz="1200" smtClean="0">
                <a:latin typeface="나눔고딕" panose="020D0604000000000000" pitchFamily="50" charset="-127"/>
                <a:ea typeface="나눔고딕" panose="020D0604000000000000" pitchFamily="50" charset="-127"/>
              </a:rPr>
              <a:t>) Parameter</a:t>
            </a:r>
            <a:r>
              <a:rPr lang="ko-KR" altLang="en-US" sz="1200" smtClean="0">
                <a:latin typeface="나눔고딕" panose="020D0604000000000000" pitchFamily="50" charset="-127"/>
                <a:ea typeface="나눔고딕" panose="020D0604000000000000" pitchFamily="50" charset="-127"/>
              </a:rPr>
              <a:t> </a:t>
            </a:r>
            <a:r>
              <a:rPr lang="en-US" altLang="ko-KR" sz="1200" smtClean="0">
                <a:latin typeface="나눔고딕" panose="020D0604000000000000" pitchFamily="50" charset="-127"/>
                <a:ea typeface="나눔고딕" panose="020D0604000000000000" pitchFamily="50" charset="-127"/>
              </a:rPr>
              <a:t>Estimation Under Sparsity</a:t>
            </a:r>
            <a:endParaRPr lang="en-US" altLang="ko-KR" sz="1200" dirty="0">
              <a:latin typeface="나눔고딕" panose="020D0604000000000000" pitchFamily="50" charset="-127"/>
              <a:ea typeface="나눔고딕" panose="020D0604000000000000" pitchFamily="50" charset="-127"/>
            </a:endParaRPr>
          </a:p>
        </p:txBody>
      </p:sp>
      <p:pic>
        <p:nvPicPr>
          <p:cNvPr id="15" name="그림 14"/>
          <p:cNvPicPr>
            <a:picLocks noChangeAspect="1"/>
          </p:cNvPicPr>
          <p:nvPr/>
        </p:nvPicPr>
        <p:blipFill>
          <a:blip r:embed="rId2"/>
          <a:stretch>
            <a:fillRect/>
          </a:stretch>
        </p:blipFill>
        <p:spPr>
          <a:xfrm>
            <a:off x="1374267" y="4200904"/>
            <a:ext cx="4229617" cy="743535"/>
          </a:xfrm>
          <a:prstGeom prst="rect">
            <a:avLst/>
          </a:prstGeom>
        </p:spPr>
      </p:pic>
      <p:sp>
        <p:nvSpPr>
          <p:cNvPr id="23" name="텍스트 개체 틀 2"/>
          <p:cNvSpPr txBox="1">
            <a:spLocks/>
          </p:cNvSpPr>
          <p:nvPr/>
        </p:nvSpPr>
        <p:spPr>
          <a:xfrm>
            <a:off x="5850825" y="3646611"/>
            <a:ext cx="5182589" cy="251612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r>
              <a:rPr lang="en-US" altLang="ko-KR" sz="1200" smtClean="0"/>
              <a:t>Bob</a:t>
            </a:r>
            <a:r>
              <a:rPr lang="ko-KR" altLang="en-US" sz="1200" smtClean="0"/>
              <a:t>과 </a:t>
            </a:r>
            <a:r>
              <a:rPr lang="en-US" altLang="ko-KR" sz="1200" smtClean="0"/>
              <a:t>Charlie</a:t>
            </a:r>
            <a:r>
              <a:rPr lang="ko-KR" altLang="en-US" sz="1200" smtClean="0"/>
              <a:t>는 둘다 </a:t>
            </a:r>
            <a:r>
              <a:rPr lang="en-US" altLang="ko-KR" sz="1200" smtClean="0"/>
              <a:t>star wars</a:t>
            </a:r>
            <a:r>
              <a:rPr lang="ko-KR" altLang="en-US" sz="1200" smtClean="0"/>
              <a:t>와 유사한 상호작용을 가지고 있기 때문에 유사한 </a:t>
            </a:r>
            <a:r>
              <a:rPr lang="en-US" altLang="ko-KR" sz="1200" smtClean="0"/>
              <a:t>factor vector</a:t>
            </a:r>
            <a:r>
              <a:rPr lang="ko-KR" altLang="en-US" sz="1200" smtClean="0"/>
              <a:t>인 </a:t>
            </a:r>
            <a:r>
              <a:rPr lang="en-US" altLang="ko-KR" sz="1200" smtClean="0"/>
              <a:t>Vb, Vc</a:t>
            </a:r>
            <a:r>
              <a:rPr lang="ko-KR" altLang="en-US" sz="1200" smtClean="0"/>
              <a:t>를 가진다</a:t>
            </a:r>
            <a:r>
              <a:rPr lang="en-US" altLang="ko-KR" sz="1200" smtClean="0"/>
              <a:t>.                       </a:t>
            </a:r>
            <a:r>
              <a:rPr lang="en-US" altLang="ko-KR" sz="1200" smtClean="0">
                <a:solidFill>
                  <a:srgbClr val="FF0000"/>
                </a:solidFill>
              </a:rPr>
              <a:t>&lt;Vb, Vsw&gt;</a:t>
            </a:r>
            <a:r>
              <a:rPr lang="ko-KR" altLang="en-US" sz="1200" smtClean="0">
                <a:solidFill>
                  <a:srgbClr val="FF0000"/>
                </a:solidFill>
              </a:rPr>
              <a:t>와 </a:t>
            </a:r>
            <a:r>
              <a:rPr lang="en-US" altLang="ko-KR" sz="1200" smtClean="0">
                <a:solidFill>
                  <a:srgbClr val="FF0000"/>
                </a:solidFill>
              </a:rPr>
              <a:t>&lt;Vc, Vsw&gt; </a:t>
            </a:r>
            <a:r>
              <a:rPr lang="ko-KR" altLang="en-US" sz="1200" smtClean="0">
                <a:solidFill>
                  <a:srgbClr val="FF0000"/>
                </a:solidFill>
              </a:rPr>
              <a:t>는 서로 유사</a:t>
            </a:r>
            <a:endParaRPr lang="en-US" altLang="ko-KR" sz="1200" smtClean="0">
              <a:solidFill>
                <a:srgbClr val="FF0000"/>
              </a:solidFill>
            </a:endParaRPr>
          </a:p>
          <a:p>
            <a:pPr marL="342900" indent="-342900">
              <a:buFont typeface="Arial" panose="020B0604020202020204" pitchFamily="34" charset="0"/>
              <a:buAutoNum type="arabicPeriod"/>
            </a:pPr>
            <a:r>
              <a:rPr lang="en-US" altLang="ko-KR" sz="1200" smtClean="0"/>
              <a:t>Alice(Va)</a:t>
            </a:r>
            <a:r>
              <a:rPr lang="ko-KR" altLang="en-US" sz="1200" smtClean="0"/>
              <a:t>는 </a:t>
            </a:r>
            <a:r>
              <a:rPr lang="en-US" altLang="ko-KR" sz="1200" smtClean="0"/>
              <a:t>Titanic</a:t>
            </a:r>
            <a:r>
              <a:rPr lang="ko-KR" altLang="en-US" sz="1200" smtClean="0"/>
              <a:t>과 </a:t>
            </a:r>
            <a:r>
              <a:rPr lang="en-US" altLang="ko-KR" sz="1200" smtClean="0"/>
              <a:t>Star wars</a:t>
            </a:r>
            <a:r>
              <a:rPr lang="ko-KR" altLang="en-US" sz="1200" smtClean="0"/>
              <a:t>와 다른 상호작용을 가지므로 </a:t>
            </a:r>
            <a:r>
              <a:rPr lang="en-US" altLang="ko-KR" sz="1200" smtClean="0"/>
              <a:t>Charlie(Vc)</a:t>
            </a:r>
            <a:r>
              <a:rPr lang="ko-KR" altLang="en-US" sz="1200" smtClean="0"/>
              <a:t>와는 다른 </a:t>
            </a:r>
            <a:r>
              <a:rPr lang="en-US" altLang="ko-KR" sz="1200" smtClean="0"/>
              <a:t>factor vector</a:t>
            </a:r>
            <a:r>
              <a:rPr lang="ko-KR" altLang="en-US" sz="1200" smtClean="0"/>
              <a:t>이다</a:t>
            </a:r>
            <a:r>
              <a:rPr lang="en-US" altLang="ko-KR" sz="1200" smtClean="0"/>
              <a:t>. (Alice (vA) will have a different factor vector from Charlie (vC ) because she has different interactions with the factors of Titanic and Star Wars for predicting ratings)</a:t>
            </a:r>
          </a:p>
          <a:p>
            <a:pPr marL="342900" indent="-342900">
              <a:buFont typeface="Arial" panose="020B0604020202020204" pitchFamily="34" charset="0"/>
              <a:buAutoNum type="arabicPeriod"/>
            </a:pPr>
            <a:r>
              <a:rPr lang="en-US" altLang="ko-KR" sz="1200" smtClean="0"/>
              <a:t>Startrek</a:t>
            </a:r>
            <a:r>
              <a:rPr lang="ko-KR" altLang="en-US" sz="1200" smtClean="0"/>
              <a:t>의 </a:t>
            </a:r>
            <a:r>
              <a:rPr lang="en-US" altLang="ko-KR" sz="1200" smtClean="0"/>
              <a:t>factor vector</a:t>
            </a:r>
            <a:r>
              <a:rPr lang="ko-KR" altLang="en-US" sz="1200" smtClean="0"/>
              <a:t>는 </a:t>
            </a:r>
            <a:r>
              <a:rPr lang="en-US" altLang="ko-KR" sz="1200" smtClean="0"/>
              <a:t>Star Wars</a:t>
            </a:r>
            <a:r>
              <a:rPr lang="ko-KR" altLang="en-US" sz="1200" smtClean="0"/>
              <a:t>와 유사할것이다</a:t>
            </a:r>
            <a:r>
              <a:rPr lang="en-US" altLang="ko-KR" sz="1200" smtClean="0"/>
              <a:t>. Bob</a:t>
            </a:r>
            <a:r>
              <a:rPr lang="ko-KR" altLang="en-US" sz="1200" smtClean="0"/>
              <a:t>이 두 영화에 대해 유사한 상호작용을 가지고 있기 때문이다</a:t>
            </a:r>
            <a:r>
              <a:rPr lang="en-US" altLang="ko-KR" sz="1200" smtClean="0"/>
              <a:t>. </a:t>
            </a:r>
          </a:p>
          <a:p>
            <a:pPr marL="342900" indent="-342900">
              <a:buFont typeface="Arial" panose="020B0604020202020204" pitchFamily="34" charset="0"/>
              <a:buAutoNum type="arabicPeriod"/>
            </a:pPr>
            <a:r>
              <a:rPr lang="ko-KR" altLang="en-US" sz="1200" smtClean="0"/>
              <a:t>전체적으로 이것은 </a:t>
            </a:r>
            <a:r>
              <a:rPr lang="en-US" altLang="ko-KR" sz="1200" smtClean="0"/>
              <a:t>Alice</a:t>
            </a:r>
            <a:r>
              <a:rPr lang="ko-KR" altLang="en-US" sz="1200" smtClean="0"/>
              <a:t>와 </a:t>
            </a:r>
            <a:r>
              <a:rPr lang="en-US" altLang="ko-KR" sz="1200" smtClean="0"/>
              <a:t>Star Trek</a:t>
            </a:r>
            <a:r>
              <a:rPr lang="ko-KR" altLang="en-US" sz="1200" smtClean="0"/>
              <a:t>의 </a:t>
            </a:r>
            <a:r>
              <a:rPr lang="en-US" altLang="ko-KR" sz="1200" smtClean="0"/>
              <a:t>factor vector </a:t>
            </a:r>
            <a:r>
              <a:rPr lang="ko-KR" altLang="en-US" sz="1200" smtClean="0"/>
              <a:t>내적이 </a:t>
            </a:r>
            <a:r>
              <a:rPr lang="en-US" altLang="ko-KR" sz="1200" smtClean="0"/>
              <a:t>Alice</a:t>
            </a:r>
            <a:r>
              <a:rPr lang="ko-KR" altLang="en-US" sz="1200" smtClean="0"/>
              <a:t>와 </a:t>
            </a:r>
            <a:r>
              <a:rPr lang="en-US" altLang="ko-KR" sz="1200" smtClean="0"/>
              <a:t>Star Wars</a:t>
            </a:r>
            <a:r>
              <a:rPr lang="ko-KR" altLang="en-US" sz="1200" smtClean="0"/>
              <a:t>의 내적과 유사하다는걸 의미한다</a:t>
            </a:r>
            <a:r>
              <a:rPr lang="en-US" altLang="ko-KR" sz="1200" smtClean="0"/>
              <a:t>. </a:t>
            </a:r>
          </a:p>
          <a:p>
            <a:pPr marL="342900" indent="-342900">
              <a:buFont typeface="Arial" panose="020B0604020202020204" pitchFamily="34" charset="0"/>
              <a:buAutoNum type="arabicPeriod"/>
            </a:pPr>
            <a:endParaRPr lang="en-US" altLang="ko-KR" sz="1200" smtClean="0"/>
          </a:p>
          <a:p>
            <a:pPr marL="0" indent="0">
              <a:buNone/>
            </a:pPr>
            <a:endParaRPr lang="en-US" altLang="ko-KR" sz="1200" dirty="0"/>
          </a:p>
        </p:txBody>
      </p:sp>
      <p:sp>
        <p:nvSpPr>
          <p:cNvPr id="24" name="텍스트 개체 틀 2"/>
          <p:cNvSpPr txBox="1">
            <a:spLocks/>
          </p:cNvSpPr>
          <p:nvPr/>
        </p:nvSpPr>
        <p:spPr>
          <a:xfrm>
            <a:off x="1374267" y="3608027"/>
            <a:ext cx="2789731" cy="324308"/>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400" smtClean="0">
                <a:solidFill>
                  <a:srgbClr val="FF0000"/>
                </a:solidFill>
              </a:rPr>
              <a:t>Example</a:t>
            </a:r>
            <a:endParaRPr lang="en-US" altLang="ko-KR" sz="2400" dirty="0">
              <a:solidFill>
                <a:srgbClr val="FF0000"/>
              </a:solidFill>
            </a:endParaRPr>
          </a:p>
        </p:txBody>
      </p:sp>
      <p:sp>
        <p:nvSpPr>
          <p:cNvPr id="26" name="텍스트 개체 틀 2"/>
          <p:cNvSpPr txBox="1">
            <a:spLocks/>
          </p:cNvSpPr>
          <p:nvPr/>
        </p:nvSpPr>
        <p:spPr>
          <a:xfrm>
            <a:off x="1625697" y="5247593"/>
            <a:ext cx="3726753" cy="724959"/>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200" smtClean="0">
                <a:solidFill>
                  <a:srgbClr val="FF0000"/>
                </a:solidFill>
              </a:rPr>
              <a:t>Rating Y</a:t>
            </a:r>
            <a:r>
              <a:rPr lang="ko-KR" altLang="en-US" sz="1200" smtClean="0">
                <a:solidFill>
                  <a:srgbClr val="FF0000"/>
                </a:solidFill>
              </a:rPr>
              <a:t>를 예측하기 우해 </a:t>
            </a:r>
            <a:endParaRPr lang="en-US" altLang="ko-KR" sz="1200" smtClean="0">
              <a:solidFill>
                <a:srgbClr val="FF0000"/>
              </a:solidFill>
            </a:endParaRPr>
          </a:p>
          <a:p>
            <a:pPr marL="0" indent="0">
              <a:buNone/>
            </a:pPr>
            <a:r>
              <a:rPr lang="en-US" altLang="ko-KR" sz="1200" smtClean="0">
                <a:solidFill>
                  <a:srgbClr val="FF0000"/>
                </a:solidFill>
              </a:rPr>
              <a:t>Alice</a:t>
            </a:r>
            <a:r>
              <a:rPr lang="ko-KR" altLang="en-US" sz="1200" smtClean="0">
                <a:solidFill>
                  <a:srgbClr val="FF0000"/>
                </a:solidFill>
              </a:rPr>
              <a:t>와 </a:t>
            </a:r>
            <a:r>
              <a:rPr lang="en-US" altLang="ko-KR" sz="1200" smtClean="0">
                <a:solidFill>
                  <a:srgbClr val="FF0000"/>
                </a:solidFill>
              </a:rPr>
              <a:t>Star Track</a:t>
            </a:r>
            <a:r>
              <a:rPr lang="ko-KR" altLang="en-US" sz="1200" smtClean="0">
                <a:solidFill>
                  <a:srgbClr val="FF0000"/>
                </a:solidFill>
              </a:rPr>
              <a:t>의 </a:t>
            </a:r>
            <a:r>
              <a:rPr lang="en-US" altLang="ko-KR" sz="1200" smtClean="0">
                <a:solidFill>
                  <a:srgbClr val="FF0000"/>
                </a:solidFill>
              </a:rPr>
              <a:t>Interaction</a:t>
            </a:r>
            <a:r>
              <a:rPr lang="ko-KR" altLang="en-US" sz="1200" smtClean="0">
                <a:solidFill>
                  <a:srgbClr val="FF0000"/>
                </a:solidFill>
              </a:rPr>
              <a:t>을 추정하고 싶다</a:t>
            </a:r>
            <a:r>
              <a:rPr lang="en-US" altLang="ko-KR" sz="1200" smtClean="0">
                <a:solidFill>
                  <a:srgbClr val="FF0000"/>
                </a:solidFill>
              </a:rPr>
              <a:t>! </a:t>
            </a:r>
          </a:p>
        </p:txBody>
      </p:sp>
    </p:spTree>
    <p:extLst>
      <p:ext uri="{BB962C8B-B14F-4D97-AF65-F5344CB8AC3E}">
        <p14:creationId xmlns:p14="http://schemas.microsoft.com/office/powerpoint/2010/main" val="183825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56704" y="3564593"/>
            <a:ext cx="3880104" cy="954107"/>
          </a:xfrm>
          <a:prstGeom prst="rect">
            <a:avLst/>
          </a:prstGeom>
          <a:noFill/>
        </p:spPr>
        <p:txBody>
          <a:bodyPr wrap="square" rtlCol="0">
            <a:spAutoFit/>
          </a:bodyPr>
          <a:lstStyle/>
          <a:p>
            <a:r>
              <a:rPr lang="ko-KR" altLang="en-US" sz="1400" smtClean="0">
                <a:latin typeface="나눔고딕" panose="020D0604000000000000" pitchFamily="50" charset="-127"/>
                <a:ea typeface="나눔고딕" panose="020D0604000000000000" pitchFamily="50" charset="-127"/>
              </a:rPr>
              <a:t>변수</a:t>
            </a:r>
            <a:r>
              <a:rPr lang="en-US" altLang="ko-KR" sz="1400" smtClean="0">
                <a:latin typeface="나눔고딕" panose="020D0604000000000000" pitchFamily="50" charset="-127"/>
                <a:ea typeface="나눔고딕" panose="020D0604000000000000" pitchFamily="50" charset="-127"/>
              </a:rPr>
              <a:t>2</a:t>
            </a:r>
            <a:r>
              <a:rPr lang="ko-KR" altLang="en-US" sz="1400" smtClean="0">
                <a:latin typeface="나눔고딕" panose="020D0604000000000000" pitchFamily="50" charset="-127"/>
                <a:ea typeface="나눔고딕" panose="020D0604000000000000" pitchFamily="50" charset="-127"/>
              </a:rPr>
              <a:t>개에 </a:t>
            </a:r>
            <a:r>
              <a:rPr lang="ko-KR" altLang="en-US" sz="1400" smtClean="0">
                <a:latin typeface="나눔고딕" panose="020D0604000000000000" pitchFamily="50" charset="-127"/>
                <a:ea typeface="나눔고딕" panose="020D0604000000000000" pitchFamily="50" charset="-127"/>
              </a:rPr>
              <a:t>직접적으로 연관된 </a:t>
            </a:r>
            <a:r>
              <a:rPr lang="en-US" altLang="ko-KR" sz="1400" smtClean="0">
                <a:latin typeface="나눔고딕" panose="020D0604000000000000" pitchFamily="50" charset="-127"/>
                <a:ea typeface="나눔고딕" panose="020D0604000000000000" pitchFamily="50" charset="-127"/>
              </a:rPr>
              <a:t>model</a:t>
            </a:r>
            <a:r>
              <a:rPr lang="ko-KR" altLang="en-US" sz="1400">
                <a:latin typeface="나눔고딕" panose="020D0604000000000000" pitchFamily="50" charset="-127"/>
                <a:ea typeface="나눔고딕" panose="020D0604000000000000" pitchFamily="50" charset="-127"/>
              </a:rPr>
              <a:t> </a:t>
            </a:r>
            <a:r>
              <a:rPr lang="en-US" altLang="ko-KR" sz="1400" smtClean="0">
                <a:latin typeface="나눔고딕" panose="020D0604000000000000" pitchFamily="50" charset="-127"/>
                <a:ea typeface="나눔고딕" panose="020D0604000000000000" pitchFamily="50" charset="-127"/>
              </a:rPr>
              <a:t>parameter</a:t>
            </a:r>
            <a:r>
              <a:rPr lang="ko-KR" altLang="en-US" sz="1400" smtClean="0">
                <a:latin typeface="나눔고딕" panose="020D0604000000000000" pitchFamily="50" charset="-127"/>
                <a:ea typeface="나눔고딕" panose="020D0604000000000000" pitchFamily="50" charset="-127"/>
              </a:rPr>
              <a:t>가 없기때문에 </a:t>
            </a:r>
            <a:r>
              <a:rPr lang="en-US" altLang="ko-KR" sz="1400" smtClean="0">
                <a:latin typeface="나눔고딕" panose="020D0604000000000000" pitchFamily="50" charset="-127"/>
                <a:ea typeface="나눔고딕" panose="020D0604000000000000" pitchFamily="50" charset="-127"/>
              </a:rPr>
              <a:t>pairwise interaction</a:t>
            </a:r>
            <a:r>
              <a:rPr lang="ko-KR" altLang="en-US" sz="1400" smtClean="0">
                <a:latin typeface="나눔고딕" panose="020D0604000000000000" pitchFamily="50" charset="-127"/>
                <a:ea typeface="나눔고딕" panose="020D0604000000000000" pitchFamily="50" charset="-127"/>
              </a:rPr>
              <a:t>을 정리하면 </a:t>
            </a:r>
            <a:r>
              <a:rPr lang="en-US" altLang="ko-KR" sz="1400" smtClean="0">
                <a:latin typeface="나눔고딕" panose="020D0604000000000000" pitchFamily="50" charset="-127"/>
                <a:ea typeface="나눔고딕" panose="020D0604000000000000" pitchFamily="50" charset="-127"/>
              </a:rPr>
              <a:t>Linear Complexity</a:t>
            </a:r>
            <a:r>
              <a:rPr lang="ko-KR" altLang="en-US" sz="1400" smtClean="0">
                <a:latin typeface="나눔고딕" panose="020D0604000000000000" pitchFamily="50" charset="-127"/>
                <a:ea typeface="나눔고딕" panose="020D0604000000000000" pitchFamily="50" charset="-127"/>
              </a:rPr>
              <a:t>를 가질 수 있게된다</a:t>
            </a:r>
            <a:r>
              <a:rPr lang="en-US" altLang="ko-KR" sz="1400" smtClean="0">
                <a:latin typeface="나눔고딕" panose="020D0604000000000000" pitchFamily="50" charset="-127"/>
                <a:ea typeface="나눔고딕" panose="020D0604000000000000" pitchFamily="50" charset="-127"/>
              </a:rPr>
              <a:t>. </a:t>
            </a:r>
            <a:endParaRPr lang="en-US" altLang="ko-KR" sz="1400" dirty="0" smtClean="0">
              <a:latin typeface="나눔고딕" panose="020D0604000000000000" pitchFamily="50" charset="-127"/>
              <a:ea typeface="나눔고딕" panose="020D0604000000000000" pitchFamily="50" charset="-127"/>
            </a:endParaRPr>
          </a:p>
        </p:txBody>
      </p:sp>
      <p:sp>
        <p:nvSpPr>
          <p:cNvPr id="9" name="제목 1"/>
          <p:cNvSpPr txBox="1">
            <a:spLocks/>
          </p:cNvSpPr>
          <p:nvPr/>
        </p:nvSpPr>
        <p:spPr>
          <a:xfrm>
            <a:off x="838200" y="1233063"/>
            <a:ext cx="10515600" cy="637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200" smtClean="0">
                <a:latin typeface="나눔고딕" panose="020D0604000000000000" pitchFamily="50" charset="-127"/>
                <a:ea typeface="나눔고딕" panose="020D0604000000000000" pitchFamily="50" charset="-127"/>
              </a:rPr>
              <a:t>4) Computation-</a:t>
            </a:r>
            <a:r>
              <a:rPr lang="ko-KR" altLang="en-US" sz="1200" smtClean="0">
                <a:latin typeface="나눔고딕" panose="020D0604000000000000" pitchFamily="50" charset="-127"/>
                <a:ea typeface="나눔고딕" panose="020D0604000000000000" pitchFamily="50" charset="-127"/>
              </a:rPr>
              <a:t>어떻게 </a:t>
            </a:r>
            <a:r>
              <a:rPr lang="en-US" altLang="ko-KR" sz="1200" smtClean="0">
                <a:latin typeface="나눔고딕" panose="020D0604000000000000" pitchFamily="50" charset="-127"/>
                <a:ea typeface="나눔고딕" panose="020D0604000000000000" pitchFamily="50" charset="-127"/>
              </a:rPr>
              <a:t>FM</a:t>
            </a:r>
            <a:r>
              <a:rPr lang="ko-KR" altLang="en-US" sz="1200" smtClean="0">
                <a:latin typeface="나눔고딕" panose="020D0604000000000000" pitchFamily="50" charset="-127"/>
                <a:ea typeface="나눔고딕" panose="020D0604000000000000" pitchFamily="50" charset="-127"/>
              </a:rPr>
              <a:t>이 </a:t>
            </a:r>
            <a:r>
              <a:rPr lang="en-US" altLang="ko-KR" sz="1200" smtClean="0">
                <a:latin typeface="나눔고딕" panose="020D0604000000000000" pitchFamily="50" charset="-127"/>
                <a:ea typeface="나눔고딕" panose="020D0604000000000000" pitchFamily="50" charset="-127"/>
              </a:rPr>
              <a:t>Linear Complexity</a:t>
            </a:r>
            <a:r>
              <a:rPr lang="ko-KR" altLang="en-US" sz="1200" smtClean="0">
                <a:latin typeface="나눔고딕" panose="020D0604000000000000" pitchFamily="50" charset="-127"/>
                <a:ea typeface="나눔고딕" panose="020D0604000000000000" pitchFamily="50" charset="-127"/>
              </a:rPr>
              <a:t>를</a:t>
            </a:r>
            <a:r>
              <a:rPr lang="en-US" altLang="ko-KR" sz="1200">
                <a:latin typeface="나눔고딕" panose="020D0604000000000000" pitchFamily="50" charset="-127"/>
                <a:ea typeface="나눔고딕" panose="020D0604000000000000" pitchFamily="50" charset="-127"/>
              </a:rPr>
              <a:t> </a:t>
            </a:r>
            <a:r>
              <a:rPr lang="ko-KR" altLang="en-US" sz="1200" smtClean="0">
                <a:latin typeface="나눔고딕" panose="020D0604000000000000" pitchFamily="50" charset="-127"/>
                <a:ea typeface="나눔고딕" panose="020D0604000000000000" pitchFamily="50" charset="-127"/>
              </a:rPr>
              <a:t>갖는가 </a:t>
            </a:r>
            <a:endParaRPr lang="en-US" altLang="ko-KR" sz="1200" dirty="0">
              <a:latin typeface="나눔고딕" panose="020D0604000000000000" pitchFamily="50" charset="-127"/>
              <a:ea typeface="나눔고딕" panose="020D0604000000000000" pitchFamily="50" charset="-127"/>
            </a:endParaRPr>
          </a:p>
        </p:txBody>
      </p:sp>
      <p:sp>
        <p:nvSpPr>
          <p:cNvPr id="10" name="제목 1"/>
          <p:cNvSpPr txBox="1">
            <a:spLocks/>
          </p:cNvSpPr>
          <p:nvPr/>
        </p:nvSpPr>
        <p:spPr>
          <a:xfrm>
            <a:off x="838200" y="542149"/>
            <a:ext cx="10515600" cy="2765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t>III. Factorization Machine Model</a:t>
            </a:r>
            <a:endParaRPr lang="ko-KR" altLang="en-US" sz="1400" dirty="0"/>
          </a:p>
        </p:txBody>
      </p:sp>
      <p:pic>
        <p:nvPicPr>
          <p:cNvPr id="2" name="그림 1"/>
          <p:cNvPicPr>
            <a:picLocks noChangeAspect="1"/>
          </p:cNvPicPr>
          <p:nvPr/>
        </p:nvPicPr>
        <p:blipFill>
          <a:blip r:embed="rId2"/>
          <a:stretch>
            <a:fillRect/>
          </a:stretch>
        </p:blipFill>
        <p:spPr>
          <a:xfrm>
            <a:off x="1837372" y="2189035"/>
            <a:ext cx="4676775" cy="3705225"/>
          </a:xfrm>
          <a:prstGeom prst="rect">
            <a:avLst/>
          </a:prstGeom>
        </p:spPr>
      </p:pic>
      <p:pic>
        <p:nvPicPr>
          <p:cNvPr id="5" name="그림 4"/>
          <p:cNvPicPr>
            <a:picLocks noChangeAspect="1"/>
          </p:cNvPicPr>
          <p:nvPr/>
        </p:nvPicPr>
        <p:blipFill>
          <a:blip r:embed="rId3"/>
          <a:stretch>
            <a:fillRect/>
          </a:stretch>
        </p:blipFill>
        <p:spPr>
          <a:xfrm>
            <a:off x="970597" y="2084260"/>
            <a:ext cx="866775" cy="3810000"/>
          </a:xfrm>
          <a:prstGeom prst="rect">
            <a:avLst/>
          </a:prstGeom>
        </p:spPr>
      </p:pic>
      <p:sp>
        <p:nvSpPr>
          <p:cNvPr id="14" name="제목 1"/>
          <p:cNvSpPr>
            <a:spLocks noGrp="1"/>
          </p:cNvSpPr>
          <p:nvPr>
            <p:ph type="title"/>
          </p:nvPr>
        </p:nvSpPr>
        <p:spPr>
          <a:xfrm>
            <a:off x="838200" y="821308"/>
            <a:ext cx="10515600" cy="539771"/>
          </a:xfrm>
        </p:spPr>
        <p:txBody>
          <a:bodyPr/>
          <a:lstStyle/>
          <a:p>
            <a:r>
              <a:rPr lang="en-US" altLang="ko-KR" b="1"/>
              <a:t>A. Factorization Machine Model</a:t>
            </a:r>
            <a:endParaRPr lang="en-US" altLang="ko-KR" b="1" dirty="0"/>
          </a:p>
        </p:txBody>
      </p:sp>
    </p:spTree>
    <p:extLst>
      <p:ext uri="{BB962C8B-B14F-4D97-AF65-F5344CB8AC3E}">
        <p14:creationId xmlns:p14="http://schemas.microsoft.com/office/powerpoint/2010/main" val="1518904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a:t>III. Factorization Machine Model</a:t>
            </a:r>
            <a:endParaRPr lang="ko-KR" altLang="en-US" b="1" dirty="0"/>
          </a:p>
        </p:txBody>
      </p:sp>
      <p:sp>
        <p:nvSpPr>
          <p:cNvPr id="3" name="텍스트 개체 틀 2"/>
          <p:cNvSpPr>
            <a:spLocks noGrp="1"/>
          </p:cNvSpPr>
          <p:nvPr>
            <p:ph type="body" sz="quarter" idx="13"/>
          </p:nvPr>
        </p:nvSpPr>
        <p:spPr>
          <a:xfrm>
            <a:off x="1013084" y="2070320"/>
            <a:ext cx="4905605" cy="276557"/>
          </a:xfrm>
        </p:spPr>
        <p:txBody>
          <a:bodyPr/>
          <a:lstStyle/>
          <a:p>
            <a:r>
              <a:rPr lang="en-US" altLang="ko-KR" smtClean="0"/>
              <a:t>B. Factorization Machines as Predictors</a:t>
            </a:r>
            <a:endParaRPr lang="ko-KR" altLang="en-US" dirty="0"/>
          </a:p>
        </p:txBody>
      </p:sp>
      <p:sp>
        <p:nvSpPr>
          <p:cNvPr id="11" name="제목 1"/>
          <p:cNvSpPr txBox="1">
            <a:spLocks/>
          </p:cNvSpPr>
          <p:nvPr/>
        </p:nvSpPr>
        <p:spPr>
          <a:xfrm>
            <a:off x="1524001" y="5355495"/>
            <a:ext cx="4417176" cy="64207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smtClean="0">
                <a:latin typeface="나눔고딕" panose="020D0604000000000000" pitchFamily="50" charset="-127"/>
                <a:ea typeface="나눔고딕" panose="020D0604000000000000" pitchFamily="50" charset="-127"/>
              </a:rPr>
              <a:t>FM</a:t>
            </a:r>
            <a:r>
              <a:rPr lang="ko-KR" altLang="en-US" sz="1200" smtClean="0">
                <a:latin typeface="나눔고딕" panose="020D0604000000000000" pitchFamily="50" charset="-127"/>
                <a:ea typeface="나눔고딕" panose="020D0604000000000000" pitchFamily="50" charset="-127"/>
              </a:rPr>
              <a:t>은 </a:t>
            </a:r>
            <a:r>
              <a:rPr lang="en-US" altLang="ko-KR" sz="1200" smtClean="0">
                <a:latin typeface="나눔고딕" panose="020D0604000000000000" pitchFamily="50" charset="-127"/>
                <a:ea typeface="나눔고딕" panose="020D0604000000000000" pitchFamily="50" charset="-127"/>
              </a:rPr>
              <a:t>Generalized Task</a:t>
            </a:r>
            <a:r>
              <a:rPr lang="ko-KR" altLang="en-US" sz="1200" smtClean="0">
                <a:latin typeface="나눔고딕" panose="020D0604000000000000" pitchFamily="50" charset="-127"/>
                <a:ea typeface="나눔고딕" panose="020D0604000000000000" pitchFamily="50" charset="-127"/>
              </a:rPr>
              <a:t>를 해결할 수 있다</a:t>
            </a:r>
            <a:r>
              <a:rPr lang="en-US" altLang="ko-KR" sz="1200" smtClean="0">
                <a:latin typeface="나눔고딕" panose="020D0604000000000000" pitchFamily="50" charset="-127"/>
                <a:ea typeface="나눔고딕" panose="020D0604000000000000" pitchFamily="50" charset="-127"/>
              </a:rPr>
              <a:t>. </a:t>
            </a:r>
            <a:endParaRPr lang="en-US" sz="1200" dirty="0">
              <a:latin typeface="나눔고딕" panose="020D0604000000000000" pitchFamily="50" charset="-127"/>
              <a:ea typeface="나눔고딕" panose="020D0604000000000000" pitchFamily="50" charset="-127"/>
            </a:endParaRPr>
          </a:p>
        </p:txBody>
      </p:sp>
      <p:sp>
        <p:nvSpPr>
          <p:cNvPr id="13" name="제목 1"/>
          <p:cNvSpPr txBox="1">
            <a:spLocks/>
          </p:cNvSpPr>
          <p:nvPr/>
        </p:nvSpPr>
        <p:spPr>
          <a:xfrm>
            <a:off x="6548709" y="4316632"/>
            <a:ext cx="4417176" cy="88750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lgn="ctr">
              <a:buFont typeface="Arial" panose="020B0604020202020204" pitchFamily="34" charset="0"/>
              <a:buChar char="•"/>
            </a:pPr>
            <a:r>
              <a:rPr lang="en-US" altLang="ko-KR" sz="1200" smtClean="0">
                <a:latin typeface="나눔고딕" panose="020D0604000000000000" pitchFamily="50" charset="-127"/>
                <a:ea typeface="나눔고딕" panose="020D0604000000000000" pitchFamily="50" charset="-127"/>
              </a:rPr>
              <a:t>FM</a:t>
            </a:r>
            <a:r>
              <a:rPr lang="ko-KR" altLang="en-US" sz="1200" smtClean="0">
                <a:latin typeface="나눔고딕" panose="020D0604000000000000" pitchFamily="50" charset="-127"/>
                <a:ea typeface="나눔고딕" panose="020D0604000000000000" pitchFamily="50" charset="-127"/>
              </a:rPr>
              <a:t>의 </a:t>
            </a:r>
            <a:r>
              <a:rPr lang="en-US" altLang="ko-KR" sz="1200" smtClean="0">
                <a:latin typeface="나눔고딕" panose="020D0604000000000000" pitchFamily="50" charset="-127"/>
                <a:ea typeface="나눔고딕" panose="020D0604000000000000" pitchFamily="50" charset="-127"/>
              </a:rPr>
              <a:t>Model parameters</a:t>
            </a:r>
            <a:r>
              <a:rPr lang="ko-KR" altLang="en-US" sz="1200" smtClean="0">
                <a:latin typeface="나눔고딕" panose="020D0604000000000000" pitchFamily="50" charset="-127"/>
                <a:ea typeface="나눔고딕" panose="020D0604000000000000" pitchFamily="50" charset="-127"/>
              </a:rPr>
              <a:t>는 경사하강법에 의해 효과적으로 학습될 수 있다</a:t>
            </a:r>
            <a:r>
              <a:rPr lang="en-US" altLang="ko-KR" sz="1200" smtClean="0">
                <a:latin typeface="나눔고딕" panose="020D0604000000000000" pitchFamily="50" charset="-127"/>
                <a:ea typeface="나눔고딕" panose="020D0604000000000000" pitchFamily="50" charset="-127"/>
              </a:rPr>
              <a:t>. – stochastic gradient descent(SGD)</a:t>
            </a:r>
          </a:p>
          <a:p>
            <a:pPr marL="171450" indent="-171450" algn="ctr">
              <a:buFont typeface="Arial" panose="020B0604020202020204" pitchFamily="34" charset="0"/>
              <a:buChar char="•"/>
            </a:pPr>
            <a:r>
              <a:rPr lang="en-US" altLang="ko-KR" sz="1200" smtClean="0">
                <a:latin typeface="나눔고딕" panose="020D0604000000000000" pitchFamily="50" charset="-127"/>
                <a:ea typeface="나눔고딕" panose="020D0604000000000000" pitchFamily="50" charset="-127"/>
              </a:rPr>
              <a:t>Y</a:t>
            </a:r>
            <a:r>
              <a:rPr lang="ko-KR" altLang="en-US" sz="1200" smtClean="0">
                <a:latin typeface="나눔고딕" panose="020D0604000000000000" pitchFamily="50" charset="-127"/>
                <a:ea typeface="나눔고딕" panose="020D0604000000000000" pitchFamily="50" charset="-127"/>
              </a:rPr>
              <a:t>햇을 미분했을때 세타값에 따라 다음 값을 가지며 이때 </a:t>
            </a:r>
            <a:r>
              <a:rPr lang="en-US" altLang="ko-KR" sz="1200" smtClean="0">
                <a:latin typeface="나눔고딕" panose="020D0604000000000000" pitchFamily="50" charset="-127"/>
                <a:ea typeface="나눔고딕" panose="020D0604000000000000" pitchFamily="50" charset="-127"/>
              </a:rPr>
              <a:t>Vjf*Xj</a:t>
            </a:r>
            <a:r>
              <a:rPr lang="ko-KR" altLang="en-US" sz="1200" smtClean="0">
                <a:latin typeface="나눔고딕" panose="020D0604000000000000" pitchFamily="50" charset="-127"/>
                <a:ea typeface="나눔고딕" panose="020D0604000000000000" pitchFamily="50" charset="-127"/>
              </a:rPr>
              <a:t>는 </a:t>
            </a:r>
            <a:r>
              <a:rPr lang="en-US" altLang="ko-KR" sz="1200" smtClean="0">
                <a:latin typeface="나눔고딕" panose="020D0604000000000000" pitchFamily="50" charset="-127"/>
                <a:ea typeface="나눔고딕" panose="020D0604000000000000" pitchFamily="50" charset="-127"/>
              </a:rPr>
              <a:t>i</a:t>
            </a:r>
            <a:r>
              <a:rPr lang="ko-KR" altLang="en-US" sz="1200" smtClean="0">
                <a:latin typeface="나눔고딕" panose="020D0604000000000000" pitchFamily="50" charset="-127"/>
                <a:ea typeface="나눔고딕" panose="020D0604000000000000" pitchFamily="50" charset="-127"/>
              </a:rPr>
              <a:t>에 독립적이어서 미리</a:t>
            </a:r>
            <a:r>
              <a:rPr lang="en-US" altLang="ko-KR" sz="1200" smtClean="0">
                <a:latin typeface="나눔고딕" panose="020D0604000000000000" pitchFamily="50" charset="-127"/>
                <a:ea typeface="나눔고딕" panose="020D0604000000000000" pitchFamily="50" charset="-127"/>
              </a:rPr>
              <a:t> </a:t>
            </a:r>
            <a:r>
              <a:rPr lang="ko-KR" altLang="en-US" sz="1200" smtClean="0">
                <a:latin typeface="나눔고딕" panose="020D0604000000000000" pitchFamily="50" charset="-127"/>
                <a:ea typeface="나눔고딕" panose="020D0604000000000000" pitchFamily="50" charset="-127"/>
              </a:rPr>
              <a:t>계산될수 있다</a:t>
            </a:r>
            <a:r>
              <a:rPr lang="en-US" altLang="ko-KR" sz="1200" smtClean="0">
                <a:latin typeface="나눔고딕" panose="020D0604000000000000" pitchFamily="50" charset="-127"/>
                <a:ea typeface="나눔고딕" panose="020D0604000000000000" pitchFamily="50" charset="-127"/>
              </a:rPr>
              <a:t>.</a:t>
            </a:r>
          </a:p>
          <a:p>
            <a:pPr marL="171450" indent="-171450" algn="ctr">
              <a:buFont typeface="Arial" panose="020B0604020202020204" pitchFamily="34" charset="0"/>
              <a:buChar char="•"/>
            </a:pPr>
            <a:r>
              <a:rPr lang="ko-KR" altLang="en-US" sz="1200" smtClean="0">
                <a:latin typeface="나눔고딕" panose="020D0604000000000000" pitchFamily="50" charset="-127"/>
                <a:ea typeface="나눔고딕" panose="020D0604000000000000" pitchFamily="50" charset="-127"/>
              </a:rPr>
              <a:t>그래서 </a:t>
            </a:r>
            <a:r>
              <a:rPr lang="en-US" altLang="ko-KR" sz="1200" smtClean="0">
                <a:latin typeface="나눔고딕" panose="020D0604000000000000" pitchFamily="50" charset="-127"/>
                <a:ea typeface="나눔고딕" panose="020D0604000000000000" pitchFamily="50" charset="-127"/>
              </a:rPr>
              <a:t>time complexity</a:t>
            </a:r>
            <a:r>
              <a:rPr lang="ko-KR" altLang="en-US" sz="1200" smtClean="0">
                <a:latin typeface="나눔고딕" panose="020D0604000000000000" pitchFamily="50" charset="-127"/>
                <a:ea typeface="나눔고딕" panose="020D0604000000000000" pitchFamily="50" charset="-127"/>
              </a:rPr>
              <a:t>가 더 떨어진다</a:t>
            </a:r>
            <a:r>
              <a:rPr lang="en-US" altLang="ko-KR" sz="1200" smtClean="0">
                <a:latin typeface="나눔고딕" panose="020D0604000000000000" pitchFamily="50" charset="-127"/>
                <a:ea typeface="나눔고딕" panose="020D0604000000000000" pitchFamily="50" charset="-127"/>
              </a:rPr>
              <a:t>.  </a:t>
            </a:r>
          </a:p>
          <a:p>
            <a:pPr algn="ctr"/>
            <a:endParaRPr lang="en-US" sz="1200" dirty="0">
              <a:latin typeface="나눔고딕" panose="020D0604000000000000" pitchFamily="50" charset="-127"/>
              <a:ea typeface="나눔고딕" panose="020D0604000000000000" pitchFamily="50" charset="-127"/>
            </a:endParaRPr>
          </a:p>
        </p:txBody>
      </p:sp>
      <p:sp>
        <p:nvSpPr>
          <p:cNvPr id="14" name="텍스트 개체 틀 2"/>
          <p:cNvSpPr txBox="1">
            <a:spLocks/>
          </p:cNvSpPr>
          <p:nvPr/>
        </p:nvSpPr>
        <p:spPr>
          <a:xfrm>
            <a:off x="6258081" y="2072886"/>
            <a:ext cx="4905605" cy="276557"/>
          </a:xfrm>
          <a:prstGeom prst="rect">
            <a:avLst/>
          </a:prstGeom>
        </p:spPr>
        <p:txBody>
          <a:bodyPr vert="horz" lIns="91440" tIns="45720" rIns="91440" bIns="45720" rtlCol="0" anchor="ctr">
            <a:noAutofit/>
          </a:bodyPr>
          <a:lstStyle>
            <a:lvl1pPr marL="0" indent="0" algn="ctr" defTabSz="914400" rtl="0" eaLnBrk="1" latinLnBrk="1" hangingPunct="1">
              <a:lnSpc>
                <a:spcPct val="90000"/>
              </a:lnSpc>
              <a:spcBef>
                <a:spcPts val="1000"/>
              </a:spcBef>
              <a:buFont typeface="Arial" panose="020B0604020202020204" pitchFamily="34" charset="0"/>
              <a:buNone/>
              <a:defRPr sz="1400" kern="1200">
                <a:solidFill>
                  <a:schemeClr val="tx1"/>
                </a:solidFill>
                <a:latin typeface="나눔고딕" panose="020D0604000000000000" pitchFamily="50" charset="-127"/>
                <a:ea typeface="나눔고딕" panose="020D0604000000000000"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mtClean="0"/>
              <a:t>C. Learning Factorization Machines</a:t>
            </a:r>
            <a:endParaRPr lang="ko-KR" altLang="en-US" dirty="0"/>
          </a:p>
        </p:txBody>
      </p:sp>
      <p:pic>
        <p:nvPicPr>
          <p:cNvPr id="4" name="그림 3"/>
          <p:cNvPicPr>
            <a:picLocks noChangeAspect="1"/>
          </p:cNvPicPr>
          <p:nvPr/>
        </p:nvPicPr>
        <p:blipFill>
          <a:blip r:embed="rId2"/>
          <a:stretch>
            <a:fillRect/>
          </a:stretch>
        </p:blipFill>
        <p:spPr>
          <a:xfrm>
            <a:off x="658393" y="2702864"/>
            <a:ext cx="5614988" cy="2501274"/>
          </a:xfrm>
          <a:prstGeom prst="rect">
            <a:avLst/>
          </a:prstGeom>
          <a:ln w="12700">
            <a:solidFill>
              <a:schemeClr val="bg1">
                <a:lumMod val="50000"/>
              </a:schemeClr>
            </a:solidFill>
          </a:ln>
        </p:spPr>
      </p:pic>
      <p:pic>
        <p:nvPicPr>
          <p:cNvPr id="6" name="그림 5"/>
          <p:cNvPicPr>
            <a:picLocks noChangeAspect="1"/>
          </p:cNvPicPr>
          <p:nvPr/>
        </p:nvPicPr>
        <p:blipFill>
          <a:blip r:embed="rId3"/>
          <a:stretch>
            <a:fillRect/>
          </a:stretch>
        </p:blipFill>
        <p:spPr>
          <a:xfrm>
            <a:off x="6548709" y="2702864"/>
            <a:ext cx="4324350" cy="1009650"/>
          </a:xfrm>
          <a:prstGeom prst="rect">
            <a:avLst/>
          </a:prstGeom>
          <a:ln w="12700">
            <a:solidFill>
              <a:schemeClr val="bg1">
                <a:lumMod val="50000"/>
              </a:schemeClr>
            </a:solidFill>
          </a:ln>
        </p:spPr>
      </p:pic>
    </p:spTree>
    <p:extLst>
      <p:ext uri="{BB962C8B-B14F-4D97-AF65-F5344CB8AC3E}">
        <p14:creationId xmlns:p14="http://schemas.microsoft.com/office/powerpoint/2010/main" val="4250683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1131</Words>
  <Application>Microsoft Office PowerPoint</Application>
  <PresentationFormat>와이드스크린</PresentationFormat>
  <Paragraphs>128</Paragraphs>
  <Slides>19</Slides>
  <Notes>3</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19</vt:i4>
      </vt:variant>
    </vt:vector>
  </HeadingPairs>
  <TitlesOfParts>
    <vt:vector size="24" baseType="lpstr">
      <vt:lpstr>나눔고딕</vt:lpstr>
      <vt:lpstr>나눔고딕 ExtraBold</vt:lpstr>
      <vt:lpstr>맑은 고딕</vt:lpstr>
      <vt:lpstr>Arial</vt:lpstr>
      <vt:lpstr>Office 테마</vt:lpstr>
      <vt:lpstr>Factorization Machines</vt:lpstr>
      <vt:lpstr>Abstract</vt:lpstr>
      <vt:lpstr>PowerPoint 프레젠테이션</vt:lpstr>
      <vt:lpstr>PowerPoint 프레젠테이션</vt:lpstr>
      <vt:lpstr>A. Factorization Machine Model</vt:lpstr>
      <vt:lpstr>A. Factorization Machine Model</vt:lpstr>
      <vt:lpstr>A. Factorization Machine Model</vt:lpstr>
      <vt:lpstr>A. Factorization Machine Model</vt:lpstr>
      <vt:lpstr>III. Factorization Machine Model</vt:lpstr>
      <vt:lpstr>PowerPoint 프레젠테이션</vt:lpstr>
      <vt:lpstr>DeepFM</vt:lpstr>
      <vt:lpstr>Abstract</vt:lpstr>
      <vt:lpstr>PowerPoint 프레젠테이션</vt:lpstr>
      <vt:lpstr>PowerPoint 프레젠테이션</vt:lpstr>
      <vt:lpstr>PowerPoint 프레젠테이션</vt:lpstr>
      <vt:lpstr>2.1 DeepFM – architechure </vt:lpstr>
      <vt:lpstr>2.1 DeepFM – architechure </vt:lpstr>
      <vt:lpstr>2.2 Relationship with the other Neural Networks</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프레젠테이션의 제목을 입력하십시오.</dc:title>
  <dc:creator>Jaeeun Jeong</dc:creator>
  <cp:lastModifiedBy>Jaeeun Jeong</cp:lastModifiedBy>
  <cp:revision>66</cp:revision>
  <dcterms:created xsi:type="dcterms:W3CDTF">2021-05-16T23:35:28Z</dcterms:created>
  <dcterms:modified xsi:type="dcterms:W3CDTF">2021-05-24T02:15:58Z</dcterms:modified>
</cp:coreProperties>
</file>